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5" r:id="rId18"/>
    <p:sldId id="272" r:id="rId19"/>
    <p:sldId id="273" r:id="rId20"/>
    <p:sldId id="274" r:id="rId21"/>
    <p:sldId id="285" r:id="rId22"/>
    <p:sldId id="276" r:id="rId23"/>
    <p:sldId id="286" r:id="rId24"/>
    <p:sldId id="288" r:id="rId25"/>
    <p:sldId id="277" r:id="rId26"/>
    <p:sldId id="289" r:id="rId27"/>
    <p:sldId id="283" r:id="rId28"/>
    <p:sldId id="284" r:id="rId29"/>
  </p:sldIdLst>
  <p:sldSz cx="18288000" cy="10287000"/>
  <p:notesSz cx="6858000" cy="9144000"/>
  <p:embeddedFontLst>
    <p:embeddedFont>
      <p:font typeface="Calibri" panose="020F0502020204030204" pitchFamily="34" charset="0"/>
      <p:regular r:id="rId31"/>
      <p:bold r:id="rId32"/>
      <p:italic r:id="rId33"/>
      <p:boldItalic r:id="rId34"/>
    </p:embeddedFont>
    <p:embeddedFont>
      <p:font typeface="Lora" pitchFamily="2" charset="0"/>
      <p:regular r:id="rId35"/>
      <p:bold r:id="rId36"/>
      <p:italic r:id="rId37"/>
      <p:boldItalic r:id="rId38"/>
    </p:embeddedFont>
    <p:embeddedFont>
      <p:font typeface="Lora Bold" charset="0"/>
      <p:regular r:id="rId39"/>
    </p:embeddedFont>
    <p:embeddedFont>
      <p:font typeface="Montserrat Semi-Bold" panose="020B0604020202020204" charset="0"/>
      <p:regular r:id="rId40"/>
    </p:embeddedFont>
    <p:embeddedFont>
      <p:font typeface="Montserrat Semi-Bold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2909" autoAdjust="0"/>
  </p:normalViewPr>
  <p:slideViewPr>
    <p:cSldViewPr>
      <p:cViewPr varScale="1">
        <p:scale>
          <a:sx n="42" d="100"/>
          <a:sy n="42" d="100"/>
        </p:scale>
        <p:origin x="1426"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DCC95-C201-4F82-9781-CB5E1278B5A5}" type="datetimeFigureOut">
              <a:rPr lang="tr-TR" smtClean="0"/>
              <a:t>19.06.2023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399CF-AED2-4237-9A23-28A378C4B1EE}" type="slidenum">
              <a:rPr lang="tr-TR" smtClean="0"/>
              <a:t>‹#›</a:t>
            </a:fld>
            <a:endParaRPr lang="tr-TR"/>
          </a:p>
        </p:txBody>
      </p:sp>
    </p:spTree>
    <p:extLst>
      <p:ext uri="{BB962C8B-B14F-4D97-AF65-F5344CB8AC3E}">
        <p14:creationId xmlns:p14="http://schemas.microsoft.com/office/powerpoint/2010/main" val="300876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Lora"/>
              </a:rPr>
              <a:t>In our country, an average of 7000 citizens mostly children are diagnosed with leukemia every year. According to the latest WHO data published in 2020 Leukemia Deaths in Turkey reached 4,800 or 1.25% of total deaths. The age adjusted Death Rate is 5.60 per 100,000 of population, Turkey ranks number 13 in the world. By diagnosing leukemia more quickly and accurately, this study hopes to assist potential patients of these illnesses.</a:t>
            </a:r>
          </a:p>
          <a:p>
            <a:endParaRPr lang="tr-TR" dirty="0"/>
          </a:p>
        </p:txBody>
      </p:sp>
      <p:sp>
        <p:nvSpPr>
          <p:cNvPr id="4" name="Slayt Numarası Yer Tutucusu 3"/>
          <p:cNvSpPr>
            <a:spLocks noGrp="1"/>
          </p:cNvSpPr>
          <p:nvPr>
            <p:ph type="sldNum" sz="quarter" idx="5"/>
          </p:nvPr>
        </p:nvSpPr>
        <p:spPr/>
        <p:txBody>
          <a:bodyPr/>
          <a:lstStyle/>
          <a:p>
            <a:fld id="{C91399CF-AED2-4237-9A23-28A378C4B1EE}" type="slidenum">
              <a:rPr lang="tr-TR" smtClean="0"/>
              <a:t>6</a:t>
            </a:fld>
            <a:endParaRPr lang="tr-TR"/>
          </a:p>
        </p:txBody>
      </p:sp>
    </p:spTree>
    <p:extLst>
      <p:ext uri="{BB962C8B-B14F-4D97-AF65-F5344CB8AC3E}">
        <p14:creationId xmlns:p14="http://schemas.microsoft.com/office/powerpoint/2010/main" val="101963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nSpc>
                <a:spcPts val="4200"/>
              </a:lnSpc>
            </a:pPr>
            <a:r>
              <a:rPr lang="en-US" sz="1200" dirty="0">
                <a:solidFill>
                  <a:srgbClr val="000000"/>
                </a:solidFill>
                <a:latin typeface="Lora"/>
              </a:rPr>
              <a:t>Open access datasets that can be used for the diagnosis of acute lymphoblastic leukemia can be listed as ASH and ALL-IDB.</a:t>
            </a:r>
          </a:p>
          <a:p>
            <a:pPr>
              <a:lnSpc>
                <a:spcPts val="4200"/>
              </a:lnSpc>
            </a:pPr>
            <a:r>
              <a:rPr lang="en-US" sz="1200" dirty="0">
                <a:solidFill>
                  <a:srgbClr val="000000"/>
                </a:solidFill>
                <a:latin typeface="Lora"/>
              </a:rPr>
              <a:t> </a:t>
            </a:r>
          </a:p>
          <a:p>
            <a:pPr algn="just">
              <a:lnSpc>
                <a:spcPts val="4200"/>
              </a:lnSpc>
            </a:pPr>
            <a:r>
              <a:rPr lang="en-US" sz="1200" dirty="0">
                <a:solidFill>
                  <a:srgbClr val="000000"/>
                </a:solidFill>
                <a:latin typeface="Lora"/>
              </a:rPr>
              <a:t>     The dataset to be used in this study is the ALL-IDB dataset. It is prepared by </a:t>
            </a:r>
            <a:r>
              <a:rPr lang="en-US" sz="1200" dirty="0" err="1">
                <a:solidFill>
                  <a:srgbClr val="000000"/>
                </a:solidFill>
                <a:latin typeface="Lora"/>
              </a:rPr>
              <a:t>Università</a:t>
            </a:r>
            <a:r>
              <a:rPr lang="en-US" sz="1200" dirty="0">
                <a:solidFill>
                  <a:srgbClr val="000000"/>
                </a:solidFill>
                <a:latin typeface="Lora"/>
              </a:rPr>
              <a:t> </a:t>
            </a:r>
            <a:r>
              <a:rPr lang="en-US" sz="1200" dirty="0" err="1">
                <a:solidFill>
                  <a:srgbClr val="000000"/>
                </a:solidFill>
                <a:latin typeface="Lora"/>
              </a:rPr>
              <a:t>degli</a:t>
            </a:r>
            <a:r>
              <a:rPr lang="en-US" sz="1200" dirty="0">
                <a:solidFill>
                  <a:srgbClr val="000000"/>
                </a:solidFill>
                <a:latin typeface="Lora"/>
              </a:rPr>
              <a:t> </a:t>
            </a:r>
            <a:r>
              <a:rPr lang="en-US" sz="1200" dirty="0" err="1">
                <a:solidFill>
                  <a:srgbClr val="000000"/>
                </a:solidFill>
                <a:latin typeface="Lora"/>
              </a:rPr>
              <a:t>Studi</a:t>
            </a:r>
            <a:r>
              <a:rPr lang="en-US" sz="1200" dirty="0">
                <a:solidFill>
                  <a:srgbClr val="000000"/>
                </a:solidFill>
                <a:latin typeface="Lora"/>
              </a:rPr>
              <a:t> di Milano for the development of segmentation and classification algorithms in lymphoblastic leukemia diagnostic systems. ALL-IDB dataset has two subtypes they are ALL-IDB1 and ALL-IDB2. Main difference between those two is the ALL_IDB1 dataset contains full images of blood cells at different magnifications, while the ALL_IDB2 dataset consists of cropped images of single cells. We focused our studies on ALL-IDB1 dataset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Lora"/>
              </a:rPr>
              <a:t> All images in the content of the data set were evaluated by oncology specialists. Captured with optical laboratory microscopes. Images are in JPG format and have 24-bit color depth. The resolution of the images is 2592 x 1944 pixels. </a:t>
            </a:r>
          </a:p>
          <a:p>
            <a:endParaRPr lang="tr-TR" dirty="0"/>
          </a:p>
        </p:txBody>
      </p:sp>
      <p:sp>
        <p:nvSpPr>
          <p:cNvPr id="4" name="Slayt Numarası Yer Tutucusu 3"/>
          <p:cNvSpPr>
            <a:spLocks noGrp="1"/>
          </p:cNvSpPr>
          <p:nvPr>
            <p:ph type="sldNum" sz="quarter" idx="5"/>
          </p:nvPr>
        </p:nvSpPr>
        <p:spPr/>
        <p:txBody>
          <a:bodyPr/>
          <a:lstStyle/>
          <a:p>
            <a:fld id="{C91399CF-AED2-4237-9A23-28A378C4B1EE}" type="slidenum">
              <a:rPr lang="tr-TR" smtClean="0"/>
              <a:t>12</a:t>
            </a:fld>
            <a:endParaRPr lang="tr-TR"/>
          </a:p>
        </p:txBody>
      </p:sp>
    </p:spTree>
    <p:extLst>
      <p:ext uri="{BB962C8B-B14F-4D97-AF65-F5344CB8AC3E}">
        <p14:creationId xmlns:p14="http://schemas.microsoft.com/office/powerpoint/2010/main" val="66082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745898" lvl="1" indent="-372949">
              <a:lnSpc>
                <a:spcPts val="4836"/>
              </a:lnSpc>
              <a:buFont typeface="Arial"/>
              <a:buChar char="•"/>
            </a:pPr>
            <a:r>
              <a:rPr lang="en-US" sz="1200" dirty="0">
                <a:solidFill>
                  <a:srgbClr val="000000"/>
                </a:solidFill>
                <a:latin typeface="Lora Bold"/>
              </a:rPr>
              <a:t>Input Layer</a:t>
            </a:r>
            <a:r>
              <a:rPr lang="en-US" sz="1200" dirty="0">
                <a:solidFill>
                  <a:srgbClr val="000000"/>
                </a:solidFill>
                <a:latin typeface="Lora"/>
              </a:rPr>
              <a:t>: represents the data</a:t>
            </a:r>
          </a:p>
          <a:p>
            <a:pPr marL="745898" lvl="1" indent="-372949">
              <a:lnSpc>
                <a:spcPts val="4836"/>
              </a:lnSpc>
              <a:buFont typeface="Arial"/>
              <a:buChar char="•"/>
            </a:pPr>
            <a:r>
              <a:rPr lang="en-US" sz="1200" dirty="0">
                <a:solidFill>
                  <a:srgbClr val="000000"/>
                </a:solidFill>
                <a:latin typeface="Lora Bold"/>
              </a:rPr>
              <a:t>Convolution layer</a:t>
            </a:r>
            <a:r>
              <a:rPr lang="en-US" sz="1200" dirty="0">
                <a:solidFill>
                  <a:srgbClr val="000000"/>
                </a:solidFill>
                <a:latin typeface="Lora"/>
              </a:rPr>
              <a:t>: applies convolutional filters to input data to extract features</a:t>
            </a:r>
          </a:p>
          <a:p>
            <a:pPr marL="745898" lvl="1" indent="-372949">
              <a:lnSpc>
                <a:spcPts val="4836"/>
              </a:lnSpc>
              <a:buFont typeface="Arial"/>
              <a:buChar char="•"/>
            </a:pPr>
            <a:r>
              <a:rPr lang="en-US" sz="1200" dirty="0" err="1">
                <a:solidFill>
                  <a:srgbClr val="000000"/>
                </a:solidFill>
                <a:latin typeface="Lora Bold"/>
              </a:rPr>
              <a:t>ReLU</a:t>
            </a:r>
            <a:r>
              <a:rPr lang="en-US" sz="1200" dirty="0">
                <a:solidFill>
                  <a:srgbClr val="000000"/>
                </a:solidFill>
                <a:latin typeface="Lora Bold"/>
              </a:rPr>
              <a:t> Layer</a:t>
            </a:r>
            <a:r>
              <a:rPr lang="en-US" sz="1200" dirty="0">
                <a:solidFill>
                  <a:srgbClr val="000000"/>
                </a:solidFill>
                <a:latin typeface="Lora"/>
              </a:rPr>
              <a:t> (activation layer): filters out non-activated features</a:t>
            </a:r>
          </a:p>
          <a:p>
            <a:pPr marL="745898" lvl="1" indent="-372949">
              <a:lnSpc>
                <a:spcPts val="4836"/>
              </a:lnSpc>
              <a:buFont typeface="Arial"/>
              <a:buChar char="•"/>
            </a:pPr>
            <a:r>
              <a:rPr lang="en-US" sz="1200" dirty="0">
                <a:solidFill>
                  <a:srgbClr val="000000"/>
                </a:solidFill>
                <a:latin typeface="Lora Bold"/>
              </a:rPr>
              <a:t>Pooling Layer</a:t>
            </a:r>
            <a:r>
              <a:rPr lang="en-US" sz="1200" dirty="0">
                <a:solidFill>
                  <a:srgbClr val="000000"/>
                </a:solidFill>
                <a:latin typeface="Lora"/>
              </a:rPr>
              <a:t>: simplifies output and reduces number of parameters</a:t>
            </a:r>
          </a:p>
          <a:p>
            <a:pPr marL="745898" lvl="1" indent="-372949">
              <a:lnSpc>
                <a:spcPts val="4836"/>
              </a:lnSpc>
              <a:buFont typeface="Arial"/>
              <a:buChar char="•"/>
            </a:pPr>
            <a:r>
              <a:rPr lang="en-US" sz="1200" dirty="0">
                <a:solidFill>
                  <a:srgbClr val="000000"/>
                </a:solidFill>
                <a:latin typeface="Lora Bold"/>
              </a:rPr>
              <a:t>Flatten Layer</a:t>
            </a:r>
            <a:r>
              <a:rPr lang="en-US" sz="1200" dirty="0">
                <a:solidFill>
                  <a:srgbClr val="000000"/>
                </a:solidFill>
                <a:latin typeface="Lora"/>
              </a:rPr>
              <a:t>: reduces data to one dimension and creates feature vector</a:t>
            </a:r>
          </a:p>
          <a:p>
            <a:pPr marL="745898" lvl="1" indent="-372949">
              <a:lnSpc>
                <a:spcPts val="4836"/>
              </a:lnSpc>
              <a:buFont typeface="Arial"/>
              <a:buChar char="•"/>
            </a:pPr>
            <a:r>
              <a:rPr lang="en-US" sz="1200" dirty="0">
                <a:solidFill>
                  <a:srgbClr val="000000"/>
                </a:solidFill>
                <a:latin typeface="Lora Bold"/>
              </a:rPr>
              <a:t>Fully-connected Layer</a:t>
            </a:r>
            <a:r>
              <a:rPr lang="en-US" sz="1200" dirty="0">
                <a:solidFill>
                  <a:srgbClr val="000000"/>
                </a:solidFill>
                <a:latin typeface="Lora"/>
              </a:rPr>
              <a:t>: performs classification based on feature vector</a:t>
            </a:r>
          </a:p>
          <a:p>
            <a:pPr marL="745898" lvl="1" indent="-372949" algn="l">
              <a:lnSpc>
                <a:spcPts val="4836"/>
              </a:lnSpc>
              <a:buFont typeface="Arial"/>
              <a:buChar char="•"/>
            </a:pPr>
            <a:r>
              <a:rPr lang="en-US" sz="1200" dirty="0" err="1">
                <a:solidFill>
                  <a:srgbClr val="000000"/>
                </a:solidFill>
                <a:latin typeface="Lora Bold"/>
              </a:rPr>
              <a:t>Softmax</a:t>
            </a:r>
            <a:r>
              <a:rPr lang="en-US" sz="1200" dirty="0">
                <a:solidFill>
                  <a:srgbClr val="000000"/>
                </a:solidFill>
                <a:latin typeface="Lora Bold"/>
              </a:rPr>
              <a:t> layer</a:t>
            </a:r>
            <a:r>
              <a:rPr lang="en-US" sz="1200" dirty="0">
                <a:solidFill>
                  <a:srgbClr val="000000"/>
                </a:solidFill>
                <a:latin typeface="Lora"/>
              </a:rPr>
              <a:t>: calculates classification and error rate</a:t>
            </a:r>
          </a:p>
          <a:p>
            <a:endParaRPr lang="tr-TR" dirty="0"/>
          </a:p>
        </p:txBody>
      </p:sp>
      <p:sp>
        <p:nvSpPr>
          <p:cNvPr id="4" name="Slayt Numarası Yer Tutucusu 3"/>
          <p:cNvSpPr>
            <a:spLocks noGrp="1"/>
          </p:cNvSpPr>
          <p:nvPr>
            <p:ph type="sldNum" sz="quarter" idx="5"/>
          </p:nvPr>
        </p:nvSpPr>
        <p:spPr/>
        <p:txBody>
          <a:bodyPr/>
          <a:lstStyle/>
          <a:p>
            <a:fld id="{C91399CF-AED2-4237-9A23-28A378C4B1EE}" type="slidenum">
              <a:rPr lang="tr-TR" smtClean="0"/>
              <a:t>19</a:t>
            </a:fld>
            <a:endParaRPr lang="tr-TR"/>
          </a:p>
        </p:txBody>
      </p:sp>
    </p:spTree>
    <p:extLst>
      <p:ext uri="{BB962C8B-B14F-4D97-AF65-F5344CB8AC3E}">
        <p14:creationId xmlns:p14="http://schemas.microsoft.com/office/powerpoint/2010/main" val="2831209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745898" lvl="1" indent="-372949">
              <a:lnSpc>
                <a:spcPts val="4836"/>
              </a:lnSpc>
              <a:buFont typeface="Arial"/>
              <a:buChar char="•"/>
            </a:pPr>
            <a:r>
              <a:rPr lang="en-US" sz="1200" dirty="0">
                <a:solidFill>
                  <a:srgbClr val="000000"/>
                </a:solidFill>
                <a:latin typeface="Lora Bold"/>
              </a:rPr>
              <a:t>Input Layer</a:t>
            </a:r>
            <a:r>
              <a:rPr lang="en-US" sz="1200" dirty="0">
                <a:solidFill>
                  <a:srgbClr val="000000"/>
                </a:solidFill>
                <a:latin typeface="Lora"/>
              </a:rPr>
              <a:t>: represents the data</a:t>
            </a:r>
          </a:p>
          <a:p>
            <a:pPr marL="745898" lvl="1" indent="-372949">
              <a:lnSpc>
                <a:spcPts val="4836"/>
              </a:lnSpc>
              <a:buFont typeface="Arial"/>
              <a:buChar char="•"/>
            </a:pPr>
            <a:r>
              <a:rPr lang="en-US" sz="1200" dirty="0">
                <a:solidFill>
                  <a:srgbClr val="000000"/>
                </a:solidFill>
                <a:latin typeface="Lora Bold"/>
              </a:rPr>
              <a:t>Convolution layer</a:t>
            </a:r>
            <a:r>
              <a:rPr lang="en-US" sz="1200" dirty="0">
                <a:solidFill>
                  <a:srgbClr val="000000"/>
                </a:solidFill>
                <a:latin typeface="Lora"/>
              </a:rPr>
              <a:t>: applies convolutional filters to input data to extract features</a:t>
            </a:r>
          </a:p>
          <a:p>
            <a:pPr marL="745898" lvl="1" indent="-372949">
              <a:lnSpc>
                <a:spcPts val="4836"/>
              </a:lnSpc>
              <a:buFont typeface="Arial"/>
              <a:buChar char="•"/>
            </a:pPr>
            <a:r>
              <a:rPr lang="en-US" sz="1200" dirty="0" err="1">
                <a:solidFill>
                  <a:srgbClr val="000000"/>
                </a:solidFill>
                <a:latin typeface="Lora Bold"/>
              </a:rPr>
              <a:t>ReLU</a:t>
            </a:r>
            <a:r>
              <a:rPr lang="en-US" sz="1200" dirty="0">
                <a:solidFill>
                  <a:srgbClr val="000000"/>
                </a:solidFill>
                <a:latin typeface="Lora Bold"/>
              </a:rPr>
              <a:t> Layer</a:t>
            </a:r>
            <a:r>
              <a:rPr lang="en-US" sz="1200" dirty="0">
                <a:solidFill>
                  <a:srgbClr val="000000"/>
                </a:solidFill>
                <a:latin typeface="Lora"/>
              </a:rPr>
              <a:t> (activation layer): filters out non-activated features</a:t>
            </a:r>
          </a:p>
          <a:p>
            <a:pPr marL="745898" lvl="1" indent="-372949">
              <a:lnSpc>
                <a:spcPts val="4836"/>
              </a:lnSpc>
              <a:buFont typeface="Arial"/>
              <a:buChar char="•"/>
            </a:pPr>
            <a:r>
              <a:rPr lang="en-US" sz="1200" dirty="0">
                <a:solidFill>
                  <a:srgbClr val="000000"/>
                </a:solidFill>
                <a:latin typeface="Lora Bold"/>
              </a:rPr>
              <a:t>Pooling Layer</a:t>
            </a:r>
            <a:r>
              <a:rPr lang="en-US" sz="1200" dirty="0">
                <a:solidFill>
                  <a:srgbClr val="000000"/>
                </a:solidFill>
                <a:latin typeface="Lora"/>
              </a:rPr>
              <a:t>: simplifies output and reduces number of parameters</a:t>
            </a:r>
          </a:p>
          <a:p>
            <a:pPr marL="745898" lvl="1" indent="-372949">
              <a:lnSpc>
                <a:spcPts val="4836"/>
              </a:lnSpc>
              <a:buFont typeface="Arial"/>
              <a:buChar char="•"/>
            </a:pPr>
            <a:r>
              <a:rPr lang="en-US" sz="1200" dirty="0">
                <a:solidFill>
                  <a:srgbClr val="000000"/>
                </a:solidFill>
                <a:latin typeface="Lora Bold"/>
              </a:rPr>
              <a:t>Flatten Layer</a:t>
            </a:r>
            <a:r>
              <a:rPr lang="en-US" sz="1200" dirty="0">
                <a:solidFill>
                  <a:srgbClr val="000000"/>
                </a:solidFill>
                <a:latin typeface="Lora"/>
              </a:rPr>
              <a:t>: reduces data to one dimension and creates feature vector</a:t>
            </a:r>
          </a:p>
          <a:p>
            <a:pPr marL="745898" lvl="1" indent="-372949">
              <a:lnSpc>
                <a:spcPts val="4836"/>
              </a:lnSpc>
              <a:buFont typeface="Arial"/>
              <a:buChar char="•"/>
            </a:pPr>
            <a:r>
              <a:rPr lang="en-US" sz="1200" dirty="0">
                <a:solidFill>
                  <a:srgbClr val="000000"/>
                </a:solidFill>
                <a:latin typeface="Lora Bold"/>
              </a:rPr>
              <a:t>Fully-connected Layer</a:t>
            </a:r>
            <a:r>
              <a:rPr lang="en-US" sz="1200" dirty="0">
                <a:solidFill>
                  <a:srgbClr val="000000"/>
                </a:solidFill>
                <a:latin typeface="Lora"/>
              </a:rPr>
              <a:t>: performs classification based on feature vector</a:t>
            </a:r>
          </a:p>
          <a:p>
            <a:pPr marL="745898" lvl="1" indent="-372949" algn="l">
              <a:lnSpc>
                <a:spcPts val="4836"/>
              </a:lnSpc>
              <a:buFont typeface="Arial"/>
              <a:buChar char="•"/>
            </a:pPr>
            <a:r>
              <a:rPr lang="en-US" sz="1200" dirty="0" err="1">
                <a:solidFill>
                  <a:srgbClr val="000000"/>
                </a:solidFill>
                <a:latin typeface="Lora Bold"/>
              </a:rPr>
              <a:t>Softmax</a:t>
            </a:r>
            <a:r>
              <a:rPr lang="en-US" sz="1200" dirty="0">
                <a:solidFill>
                  <a:srgbClr val="000000"/>
                </a:solidFill>
                <a:latin typeface="Lora Bold"/>
              </a:rPr>
              <a:t> layer</a:t>
            </a:r>
            <a:r>
              <a:rPr lang="en-US" sz="1200" dirty="0">
                <a:solidFill>
                  <a:srgbClr val="000000"/>
                </a:solidFill>
                <a:latin typeface="Lora"/>
              </a:rPr>
              <a:t>: calculates classification and error rate</a:t>
            </a:r>
          </a:p>
          <a:p>
            <a:endParaRPr lang="tr-TR" dirty="0"/>
          </a:p>
        </p:txBody>
      </p:sp>
      <p:sp>
        <p:nvSpPr>
          <p:cNvPr id="4" name="Slayt Numarası Yer Tutucusu 3"/>
          <p:cNvSpPr>
            <a:spLocks noGrp="1"/>
          </p:cNvSpPr>
          <p:nvPr>
            <p:ph type="sldNum" sz="quarter" idx="5"/>
          </p:nvPr>
        </p:nvSpPr>
        <p:spPr/>
        <p:txBody>
          <a:bodyPr/>
          <a:lstStyle/>
          <a:p>
            <a:fld id="{C91399CF-AED2-4237-9A23-28A378C4B1EE}" type="slidenum">
              <a:rPr lang="tr-TR" smtClean="0"/>
              <a:t>21</a:t>
            </a:fld>
            <a:endParaRPr lang="tr-TR"/>
          </a:p>
        </p:txBody>
      </p:sp>
    </p:spTree>
    <p:extLst>
      <p:ext uri="{BB962C8B-B14F-4D97-AF65-F5344CB8AC3E}">
        <p14:creationId xmlns:p14="http://schemas.microsoft.com/office/powerpoint/2010/main" val="1972940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ergen.anadolu.edu.tr/courses/99210"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www.cancer.gov/types/leukemia/patient/adult-all-treatment-pdq#:~:text=Adult%20acute%20lymphoblastic%20leukemia%20(ALL,the%20risk%20of%20developing%20AL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a:off x="0" y="0"/>
            <a:ext cx="7886700" cy="10287000"/>
          </a:xfrm>
          <a:prstGeom prst="rect">
            <a:avLst/>
          </a:prstGeom>
          <a:solidFill>
            <a:srgbClr val="BD2640"/>
          </a:solidFill>
        </p:spPr>
      </p:sp>
      <p:sp>
        <p:nvSpPr>
          <p:cNvPr id="3" name="Freeform 3"/>
          <p:cNvSpPr/>
          <p:nvPr/>
        </p:nvSpPr>
        <p:spPr>
          <a:xfrm rot="5400000">
            <a:off x="-1200150" y="1200150"/>
            <a:ext cx="10287000" cy="7886700"/>
          </a:xfrm>
          <a:custGeom>
            <a:avLst/>
            <a:gdLst/>
            <a:ahLst/>
            <a:cxnLst/>
            <a:rect l="l" t="t" r="r" b="b"/>
            <a:pathLst>
              <a:path w="10287000" h="7886700">
                <a:moveTo>
                  <a:pt x="0" y="0"/>
                </a:moveTo>
                <a:lnTo>
                  <a:pt x="10287000" y="0"/>
                </a:lnTo>
                <a:lnTo>
                  <a:pt x="10287000" y="7886700"/>
                </a:lnTo>
                <a:lnTo>
                  <a:pt x="0" y="7886700"/>
                </a:lnTo>
                <a:lnTo>
                  <a:pt x="0" y="0"/>
                </a:lnTo>
                <a:close/>
              </a:path>
            </a:pathLst>
          </a:custGeom>
          <a:blipFill>
            <a:blip r:embed="rId2"/>
            <a:stretch>
              <a:fillRect l="-8298" r="-8298"/>
            </a:stretch>
          </a:blipFill>
        </p:spPr>
      </p:sp>
      <p:sp>
        <p:nvSpPr>
          <p:cNvPr id="4" name="TextBox 4"/>
          <p:cNvSpPr txBox="1"/>
          <p:nvPr/>
        </p:nvSpPr>
        <p:spPr>
          <a:xfrm>
            <a:off x="7753350" y="406453"/>
            <a:ext cx="10668000" cy="2269467"/>
          </a:xfrm>
          <a:prstGeom prst="rect">
            <a:avLst/>
          </a:prstGeom>
        </p:spPr>
        <p:txBody>
          <a:bodyPr wrap="square" lIns="0" tIns="0" rIns="0" bIns="0" rtlCol="0" anchor="t">
            <a:spAutoFit/>
          </a:bodyPr>
          <a:lstStyle/>
          <a:p>
            <a:pPr algn="ctr">
              <a:lnSpc>
                <a:spcPts val="4480"/>
              </a:lnSpc>
            </a:pPr>
            <a:r>
              <a:rPr lang="en-US" sz="3200" spc="480" dirty="0">
                <a:solidFill>
                  <a:srgbClr val="000000"/>
                </a:solidFill>
                <a:latin typeface="Lora Bold"/>
              </a:rPr>
              <a:t>BIM4</a:t>
            </a:r>
            <a:r>
              <a:rPr lang="tr-TR" sz="3200" spc="480" dirty="0">
                <a:solidFill>
                  <a:srgbClr val="000000"/>
                </a:solidFill>
                <a:latin typeface="Lora Bold"/>
              </a:rPr>
              <a:t>44</a:t>
            </a:r>
            <a:endParaRPr lang="en-US" sz="3200" spc="480" dirty="0">
              <a:solidFill>
                <a:srgbClr val="000000"/>
              </a:solidFill>
              <a:latin typeface="Lora Bold"/>
              <a:hlinkClick r:id="rId3" tooltip="https://mergen.anadolu.edu.tr/courses/99210"/>
            </a:endParaRPr>
          </a:p>
          <a:p>
            <a:pPr>
              <a:lnSpc>
                <a:spcPts val="4480"/>
              </a:lnSpc>
            </a:pPr>
            <a:r>
              <a:rPr lang="en-US" sz="3200" spc="480" dirty="0">
                <a:solidFill>
                  <a:srgbClr val="000000"/>
                </a:solidFill>
                <a:latin typeface="Lora Bold"/>
              </a:rPr>
              <a:t>COMPUTER ENGINEERING</a:t>
            </a:r>
            <a:r>
              <a:rPr lang="tr-TR" sz="3200" spc="480" dirty="0">
                <a:solidFill>
                  <a:srgbClr val="000000"/>
                </a:solidFill>
                <a:latin typeface="Lora Bold"/>
              </a:rPr>
              <a:t> APPLICATIONS</a:t>
            </a:r>
            <a:endParaRPr lang="en-US" sz="3200" spc="480" dirty="0">
              <a:solidFill>
                <a:srgbClr val="000000"/>
              </a:solidFill>
              <a:latin typeface="Lora Bold"/>
            </a:endParaRPr>
          </a:p>
          <a:p>
            <a:pPr algn="ctr">
              <a:lnSpc>
                <a:spcPts val="4480"/>
              </a:lnSpc>
            </a:pPr>
            <a:endParaRPr lang="en-US" sz="3200" spc="480" dirty="0">
              <a:solidFill>
                <a:srgbClr val="000000"/>
              </a:solidFill>
              <a:latin typeface="Lora Bold"/>
            </a:endParaRPr>
          </a:p>
          <a:p>
            <a:pPr algn="ctr">
              <a:lnSpc>
                <a:spcPts val="4480"/>
              </a:lnSpc>
            </a:pPr>
            <a:endParaRPr lang="en-US" sz="3200" spc="480" dirty="0">
              <a:solidFill>
                <a:srgbClr val="000000"/>
              </a:solidFill>
              <a:latin typeface="Lora Bold"/>
              <a:hlinkClick r:id="rId3" tooltip="https://mergen.anadolu.edu.tr/courses/99210"/>
            </a:endParaRPr>
          </a:p>
        </p:txBody>
      </p:sp>
      <p:sp>
        <p:nvSpPr>
          <p:cNvPr id="5" name="TextBox 5"/>
          <p:cNvSpPr txBox="1"/>
          <p:nvPr/>
        </p:nvSpPr>
        <p:spPr>
          <a:xfrm>
            <a:off x="7886700" y="2434290"/>
            <a:ext cx="10401300" cy="4879975"/>
          </a:xfrm>
          <a:prstGeom prst="rect">
            <a:avLst/>
          </a:prstGeom>
        </p:spPr>
        <p:txBody>
          <a:bodyPr lIns="0" tIns="0" rIns="0" bIns="0" rtlCol="0" anchor="t">
            <a:spAutoFit/>
          </a:bodyPr>
          <a:lstStyle/>
          <a:p>
            <a:pPr algn="ctr">
              <a:lnSpc>
                <a:spcPts val="7699"/>
              </a:lnSpc>
            </a:pPr>
            <a:r>
              <a:rPr lang="en-US" sz="6999" spc="-69" dirty="0">
                <a:solidFill>
                  <a:srgbClr val="BD2640"/>
                </a:solidFill>
                <a:latin typeface="Montserrat Semi-Bold Bold"/>
              </a:rPr>
              <a:t>CLASSIFICATION MODELS FOR THE DIAGNOSIS OF ACUTE LYMPHOBLASTIC LEUKEMIA</a:t>
            </a:r>
            <a:endParaRPr lang="en-US" sz="6999" spc="-69" dirty="0">
              <a:solidFill>
                <a:srgbClr val="BD2640"/>
              </a:solidFill>
              <a:latin typeface="Montserrat Semi-Bold Bold"/>
              <a:hlinkClick r:id="rId4" tooltip="https://www.cancer.gov/types/leukemia/patient/adult-all-treatment-pdq#:~:text=Adult%20acute%20lymphoblastic%20leukemia%20(ALL,the%20risk%20of%20developing%20ALL."/>
            </a:endParaRPr>
          </a:p>
        </p:txBody>
      </p:sp>
      <p:sp>
        <p:nvSpPr>
          <p:cNvPr id="6" name="TextBox 6"/>
          <p:cNvSpPr txBox="1"/>
          <p:nvPr/>
        </p:nvSpPr>
        <p:spPr>
          <a:xfrm>
            <a:off x="9666883" y="8174948"/>
            <a:ext cx="7276452" cy="570865"/>
          </a:xfrm>
          <a:prstGeom prst="rect">
            <a:avLst/>
          </a:prstGeom>
        </p:spPr>
        <p:txBody>
          <a:bodyPr lIns="0" tIns="0" rIns="0" bIns="0" rtlCol="0" anchor="t">
            <a:spAutoFit/>
          </a:bodyPr>
          <a:lstStyle/>
          <a:p>
            <a:pPr algn="ctr">
              <a:lnSpc>
                <a:spcPts val="4759"/>
              </a:lnSpc>
            </a:pPr>
            <a:r>
              <a:rPr lang="en-US" sz="3399" dirty="0">
                <a:solidFill>
                  <a:srgbClr val="000000"/>
                </a:solidFill>
                <a:latin typeface="Lora"/>
              </a:rPr>
              <a:t>Mechmet C. C.</a:t>
            </a:r>
          </a:p>
        </p:txBody>
      </p:sp>
      <p:sp>
        <p:nvSpPr>
          <p:cNvPr id="7" name="TextBox 7"/>
          <p:cNvSpPr txBox="1"/>
          <p:nvPr/>
        </p:nvSpPr>
        <p:spPr>
          <a:xfrm>
            <a:off x="9829800" y="8826615"/>
            <a:ext cx="7113535" cy="570865"/>
          </a:xfrm>
          <a:prstGeom prst="rect">
            <a:avLst/>
          </a:prstGeom>
        </p:spPr>
        <p:txBody>
          <a:bodyPr lIns="0" tIns="0" rIns="0" bIns="0" rtlCol="0" anchor="t">
            <a:spAutoFit/>
          </a:bodyPr>
          <a:lstStyle/>
          <a:p>
            <a:pPr algn="ctr">
              <a:lnSpc>
                <a:spcPts val="4759"/>
              </a:lnSpc>
            </a:pPr>
            <a:r>
              <a:rPr lang="en-US" sz="3399" dirty="0">
                <a:solidFill>
                  <a:srgbClr val="000000"/>
                </a:solidFill>
                <a:latin typeface="Lora"/>
              </a:rPr>
              <a:t>Ali Han O.</a:t>
            </a:r>
          </a:p>
        </p:txBody>
      </p:sp>
      <p:sp>
        <p:nvSpPr>
          <p:cNvPr id="8" name="TextBox 8"/>
          <p:cNvSpPr txBox="1"/>
          <p:nvPr/>
        </p:nvSpPr>
        <p:spPr>
          <a:xfrm>
            <a:off x="9829800" y="9473680"/>
            <a:ext cx="7113535" cy="570865"/>
          </a:xfrm>
          <a:prstGeom prst="rect">
            <a:avLst/>
          </a:prstGeom>
        </p:spPr>
        <p:txBody>
          <a:bodyPr lIns="0" tIns="0" rIns="0" bIns="0" rtlCol="0" anchor="t">
            <a:spAutoFit/>
          </a:bodyPr>
          <a:lstStyle/>
          <a:p>
            <a:pPr algn="ctr">
              <a:lnSpc>
                <a:spcPts val="4759"/>
              </a:lnSpc>
            </a:pPr>
            <a:r>
              <a:rPr lang="en-US" sz="3399" dirty="0" err="1">
                <a:solidFill>
                  <a:srgbClr val="000000"/>
                </a:solidFill>
                <a:latin typeface="Lora"/>
              </a:rPr>
              <a:t>Koray</a:t>
            </a:r>
            <a:r>
              <a:rPr lang="en-US" sz="3399" dirty="0">
                <a:solidFill>
                  <a:srgbClr val="000000"/>
                </a:solidFill>
                <a:latin typeface="Lora"/>
              </a:rPr>
              <a:t> K.</a:t>
            </a:r>
          </a:p>
        </p:txBody>
      </p:sp>
      <p:sp>
        <p:nvSpPr>
          <p:cNvPr id="9" name="TextBox 6">
            <a:extLst>
              <a:ext uri="{FF2B5EF4-FFF2-40B4-BE49-F238E27FC236}">
                <a16:creationId xmlns:a16="http://schemas.microsoft.com/office/drawing/2014/main" id="{B9E64B79-0B6E-9F0B-A6D2-F1677AD95F97}"/>
              </a:ext>
            </a:extLst>
          </p:cNvPr>
          <p:cNvSpPr txBox="1"/>
          <p:nvPr/>
        </p:nvSpPr>
        <p:spPr>
          <a:xfrm>
            <a:off x="8045606" y="7567277"/>
            <a:ext cx="10401300" cy="573683"/>
          </a:xfrm>
          <a:prstGeom prst="rect">
            <a:avLst/>
          </a:prstGeom>
        </p:spPr>
        <p:txBody>
          <a:bodyPr wrap="square" lIns="0" tIns="0" rIns="0" bIns="0" rtlCol="0" anchor="t">
            <a:spAutoFit/>
          </a:bodyPr>
          <a:lstStyle/>
          <a:p>
            <a:pPr algn="ctr">
              <a:lnSpc>
                <a:spcPts val="4759"/>
              </a:lnSpc>
            </a:pPr>
            <a:r>
              <a:rPr lang="tr-TR" sz="3399" dirty="0">
                <a:solidFill>
                  <a:srgbClr val="000000"/>
                </a:solidFill>
                <a:latin typeface="Lora"/>
              </a:rPr>
              <a:t>Advisor: </a:t>
            </a:r>
            <a:r>
              <a:rPr lang="tr-TR" sz="3399" dirty="0" err="1">
                <a:solidFill>
                  <a:srgbClr val="000000"/>
                </a:solidFill>
                <a:latin typeface="Lora"/>
              </a:rPr>
              <a:t>Assist</a:t>
            </a:r>
            <a:r>
              <a:rPr lang="tr-TR" sz="3399" dirty="0">
                <a:solidFill>
                  <a:srgbClr val="000000"/>
                </a:solidFill>
                <a:latin typeface="Lora"/>
              </a:rPr>
              <a:t>. Prof. Dr. Selcan </a:t>
            </a:r>
            <a:r>
              <a:rPr lang="en-US" sz="3399" dirty="0">
                <a:solidFill>
                  <a:srgbClr val="000000"/>
                </a:solidFill>
                <a:latin typeface="Lora"/>
              </a:rPr>
              <a:t>K. 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4892282" y="4989905"/>
            <a:ext cx="10260815" cy="0"/>
          </a:xfrm>
          <a:prstGeom prst="line">
            <a:avLst/>
          </a:prstGeom>
          <a:ln w="333375" cap="rnd">
            <a:solidFill>
              <a:srgbClr val="BD2640"/>
            </a:solidFill>
            <a:prstDash val="solid"/>
            <a:headEnd type="none" w="sm" len="sm"/>
            <a:tailEnd type="none" w="sm" len="sm"/>
          </a:ln>
        </p:spPr>
      </p:sp>
      <p:sp>
        <p:nvSpPr>
          <p:cNvPr id="3" name="TextBox 3"/>
          <p:cNvSpPr txBox="1"/>
          <p:nvPr/>
        </p:nvSpPr>
        <p:spPr>
          <a:xfrm>
            <a:off x="404812" y="228600"/>
            <a:ext cx="17883188" cy="800100"/>
          </a:xfrm>
          <a:prstGeom prst="rect">
            <a:avLst/>
          </a:prstGeom>
        </p:spPr>
        <p:txBody>
          <a:bodyPr lIns="0" tIns="0" rIns="0" bIns="0" rtlCol="0" anchor="t">
            <a:spAutoFit/>
          </a:bodyPr>
          <a:lstStyle/>
          <a:p>
            <a:pPr algn="ctr">
              <a:lnSpc>
                <a:spcPts val="6000"/>
              </a:lnSpc>
            </a:pPr>
            <a:r>
              <a:rPr lang="en-US" sz="6000">
                <a:solidFill>
                  <a:srgbClr val="000000"/>
                </a:solidFill>
                <a:latin typeface="Montserrat Semi-Bold"/>
              </a:rPr>
              <a:t>Process</a:t>
            </a:r>
          </a:p>
        </p:txBody>
      </p:sp>
      <p:sp>
        <p:nvSpPr>
          <p:cNvPr id="4" name="TextBox 4"/>
          <p:cNvSpPr txBox="1"/>
          <p:nvPr/>
        </p:nvSpPr>
        <p:spPr>
          <a:xfrm>
            <a:off x="1231106" y="3543300"/>
            <a:ext cx="16230600" cy="3200400"/>
          </a:xfrm>
          <a:prstGeom prst="rect">
            <a:avLst/>
          </a:prstGeom>
        </p:spPr>
        <p:txBody>
          <a:bodyPr lIns="0" tIns="0" rIns="0" bIns="0" rtlCol="0" anchor="t">
            <a:spAutoFit/>
          </a:bodyPr>
          <a:lstStyle/>
          <a:p>
            <a:pPr algn="ctr">
              <a:lnSpc>
                <a:spcPts val="4200"/>
              </a:lnSpc>
            </a:pPr>
            <a:r>
              <a:rPr lang="en-US" sz="3500" dirty="0">
                <a:solidFill>
                  <a:srgbClr val="000000"/>
                </a:solidFill>
                <a:latin typeface="Lora"/>
              </a:rPr>
              <a:t>The processes begin with the acquisition of images from the patients and these images are turned into a data set. In order to obtain the data set, microscopic images of the bone marrow and blood is collected from healthy, and leukemia diagnosed patients. After this process, the obtained data sets are subjected to several preprocessing processes to improve their quality. Finally, the classification step will take place. </a:t>
            </a:r>
          </a:p>
        </p:txBody>
      </p:sp>
      <p:sp>
        <p:nvSpPr>
          <p:cNvPr id="5" name="Freeform 5"/>
          <p:cNvSpPr/>
          <p:nvPr/>
        </p:nvSpPr>
        <p:spPr>
          <a:xfrm>
            <a:off x="404812" y="6743700"/>
            <a:ext cx="3608917" cy="3543300"/>
          </a:xfrm>
          <a:custGeom>
            <a:avLst/>
            <a:gdLst/>
            <a:ahLst/>
            <a:cxnLst/>
            <a:rect l="l" t="t" r="r" b="b"/>
            <a:pathLst>
              <a:path w="3608917" h="3543300">
                <a:moveTo>
                  <a:pt x="0" y="0"/>
                </a:moveTo>
                <a:lnTo>
                  <a:pt x="3608917" y="0"/>
                </a:lnTo>
                <a:lnTo>
                  <a:pt x="3608917" y="3543300"/>
                </a:lnTo>
                <a:lnTo>
                  <a:pt x="0" y="3543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700000">
            <a:off x="8052152" y="851267"/>
            <a:ext cx="2588508" cy="2572724"/>
          </a:xfrm>
          <a:custGeom>
            <a:avLst/>
            <a:gdLst/>
            <a:ahLst/>
            <a:cxnLst/>
            <a:rect l="l" t="t" r="r" b="b"/>
            <a:pathLst>
              <a:path w="2588508" h="2572724">
                <a:moveTo>
                  <a:pt x="0" y="0"/>
                </a:moveTo>
                <a:lnTo>
                  <a:pt x="2588508" y="0"/>
                </a:lnTo>
                <a:lnTo>
                  <a:pt x="2588508" y="2572724"/>
                </a:lnTo>
                <a:lnTo>
                  <a:pt x="0" y="2572724"/>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4873232" y="4989905"/>
            <a:ext cx="10260815" cy="0"/>
          </a:xfrm>
          <a:prstGeom prst="line">
            <a:avLst/>
          </a:prstGeom>
          <a:ln w="333375" cap="rnd">
            <a:solidFill>
              <a:srgbClr val="BD2640"/>
            </a:solidFill>
            <a:prstDash val="solid"/>
            <a:headEnd type="none" w="sm" len="sm"/>
            <a:tailEnd type="none" w="sm" len="sm"/>
          </a:ln>
        </p:spPr>
      </p:sp>
      <p:sp>
        <p:nvSpPr>
          <p:cNvPr id="3" name="Freeform 3"/>
          <p:cNvSpPr/>
          <p:nvPr/>
        </p:nvSpPr>
        <p:spPr>
          <a:xfrm>
            <a:off x="14629686" y="6629400"/>
            <a:ext cx="3700169" cy="3632893"/>
          </a:xfrm>
          <a:custGeom>
            <a:avLst/>
            <a:gdLst/>
            <a:ahLst/>
            <a:cxnLst/>
            <a:rect l="l" t="t" r="r" b="b"/>
            <a:pathLst>
              <a:path w="3700169" h="3632893">
                <a:moveTo>
                  <a:pt x="0" y="0"/>
                </a:moveTo>
                <a:lnTo>
                  <a:pt x="3700169" y="0"/>
                </a:lnTo>
                <a:lnTo>
                  <a:pt x="3700169" y="3632893"/>
                </a:lnTo>
                <a:lnTo>
                  <a:pt x="0" y="36328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8052152" y="851267"/>
            <a:ext cx="2588508" cy="2572724"/>
          </a:xfrm>
          <a:custGeom>
            <a:avLst/>
            <a:gdLst/>
            <a:ahLst/>
            <a:cxnLst/>
            <a:rect l="l" t="t" r="r" b="b"/>
            <a:pathLst>
              <a:path w="2588508" h="2572724">
                <a:moveTo>
                  <a:pt x="0" y="0"/>
                </a:moveTo>
                <a:lnTo>
                  <a:pt x="2588508" y="0"/>
                </a:lnTo>
                <a:lnTo>
                  <a:pt x="2588508" y="2572724"/>
                </a:lnTo>
                <a:lnTo>
                  <a:pt x="0" y="2572724"/>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04812" y="228600"/>
            <a:ext cx="17883188" cy="800100"/>
          </a:xfrm>
          <a:prstGeom prst="rect">
            <a:avLst/>
          </a:prstGeom>
        </p:spPr>
        <p:txBody>
          <a:bodyPr lIns="0" tIns="0" rIns="0" bIns="0" rtlCol="0" anchor="t">
            <a:spAutoFit/>
          </a:bodyPr>
          <a:lstStyle/>
          <a:p>
            <a:pPr algn="ctr">
              <a:lnSpc>
                <a:spcPts val="6000"/>
              </a:lnSpc>
            </a:pPr>
            <a:r>
              <a:rPr lang="en-US" sz="6000">
                <a:solidFill>
                  <a:srgbClr val="000000"/>
                </a:solidFill>
                <a:latin typeface="Montserrat Semi-Bold"/>
              </a:rPr>
              <a:t>Process</a:t>
            </a:r>
          </a:p>
        </p:txBody>
      </p:sp>
      <p:sp>
        <p:nvSpPr>
          <p:cNvPr id="6" name="TextBox 6"/>
          <p:cNvSpPr txBox="1"/>
          <p:nvPr/>
        </p:nvSpPr>
        <p:spPr>
          <a:xfrm>
            <a:off x="1028700" y="3962400"/>
            <a:ext cx="16230600" cy="2667000"/>
          </a:xfrm>
          <a:prstGeom prst="rect">
            <a:avLst/>
          </a:prstGeom>
        </p:spPr>
        <p:txBody>
          <a:bodyPr lIns="0" tIns="0" rIns="0" bIns="0" rtlCol="0" anchor="t">
            <a:spAutoFit/>
          </a:bodyPr>
          <a:lstStyle/>
          <a:p>
            <a:pPr algn="ctr">
              <a:lnSpc>
                <a:spcPts val="4200"/>
              </a:lnSpc>
            </a:pPr>
            <a:r>
              <a:rPr lang="en-US" sz="3500" dirty="0">
                <a:solidFill>
                  <a:srgbClr val="000000"/>
                </a:solidFill>
                <a:latin typeface="Lora"/>
              </a:rPr>
              <a:t>In this study, unlike the studies in the literature for computer-assisted diagnosis of acute lymphoblastic leukemia through microscopic blood images, different preprocessing techniques,</a:t>
            </a:r>
            <a:r>
              <a:rPr lang="tr-TR" sz="3500" dirty="0">
                <a:solidFill>
                  <a:srgbClr val="000000"/>
                </a:solidFill>
                <a:latin typeface="Lora"/>
              </a:rPr>
              <a:t> 10-fold </a:t>
            </a:r>
            <a:r>
              <a:rPr lang="en-US" sz="3500" dirty="0">
                <a:solidFill>
                  <a:srgbClr val="000000"/>
                </a:solidFill>
                <a:latin typeface="Lora"/>
              </a:rPr>
              <a:t>cross</a:t>
            </a:r>
            <a:r>
              <a:rPr lang="tr-TR" sz="3500" dirty="0">
                <a:solidFill>
                  <a:srgbClr val="000000"/>
                </a:solidFill>
                <a:latin typeface="Lora"/>
              </a:rPr>
              <a:t> </a:t>
            </a:r>
            <a:r>
              <a:rPr lang="tr-TR" sz="3500" dirty="0" err="1">
                <a:solidFill>
                  <a:srgbClr val="000000"/>
                </a:solidFill>
                <a:latin typeface="Lora"/>
              </a:rPr>
              <a:t>validation</a:t>
            </a:r>
            <a:r>
              <a:rPr lang="en-US" sz="3500" dirty="0">
                <a:solidFill>
                  <a:srgbClr val="000000"/>
                </a:solidFill>
                <a:latin typeface="Lora"/>
              </a:rPr>
              <a:t> different pre-trained networks and ensemble learning techniques combined to investigate the effect of different approaches on performance.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4230" y="1686113"/>
            <a:ext cx="3949257" cy="6524437"/>
          </a:xfrm>
          <a:custGeom>
            <a:avLst/>
            <a:gdLst/>
            <a:ahLst/>
            <a:cxnLst/>
            <a:rect l="l" t="t" r="r" b="b"/>
            <a:pathLst>
              <a:path w="3949257" h="6524437">
                <a:moveTo>
                  <a:pt x="0" y="0"/>
                </a:moveTo>
                <a:lnTo>
                  <a:pt x="3949258" y="0"/>
                </a:lnTo>
                <a:lnTo>
                  <a:pt x="3949258" y="6524437"/>
                </a:lnTo>
                <a:lnTo>
                  <a:pt x="0" y="6524437"/>
                </a:lnTo>
                <a:lnTo>
                  <a:pt x="0" y="0"/>
                </a:lnTo>
                <a:close/>
              </a:path>
            </a:pathLst>
          </a:custGeom>
          <a:blipFill>
            <a:blip r:embed="rId3">
              <a:alphaModFix amt="60000"/>
            </a:blip>
            <a:stretch>
              <a:fillRect l="-73982" r="-73982"/>
            </a:stretch>
          </a:blipFill>
        </p:spPr>
      </p:sp>
      <p:sp>
        <p:nvSpPr>
          <p:cNvPr id="3" name="Freeform 3"/>
          <p:cNvSpPr/>
          <p:nvPr/>
        </p:nvSpPr>
        <p:spPr>
          <a:xfrm rot="5400000">
            <a:off x="385921" y="819739"/>
            <a:ext cx="2981194" cy="4713940"/>
          </a:xfrm>
          <a:custGeom>
            <a:avLst/>
            <a:gdLst/>
            <a:ahLst/>
            <a:cxnLst/>
            <a:rect l="l" t="t" r="r" b="b"/>
            <a:pathLst>
              <a:path w="2981194" h="4713940">
                <a:moveTo>
                  <a:pt x="0" y="0"/>
                </a:moveTo>
                <a:lnTo>
                  <a:pt x="2981193" y="0"/>
                </a:lnTo>
                <a:lnTo>
                  <a:pt x="2981193" y="4713941"/>
                </a:lnTo>
                <a:lnTo>
                  <a:pt x="0" y="4713941"/>
                </a:lnTo>
                <a:lnTo>
                  <a:pt x="0" y="0"/>
                </a:lnTo>
                <a:close/>
              </a:path>
            </a:pathLst>
          </a:custGeom>
          <a:blipFill>
            <a:blip r:embed="rId4">
              <a:extLst>
                <a:ext uri="{96DAC541-7B7A-43D3-8B79-37D633B846F1}">
                  <asvg:svgBlip xmlns:asvg="http://schemas.microsoft.com/office/drawing/2016/SVG/main" r:embed="rId5"/>
                </a:ext>
              </a:extLst>
            </a:blip>
            <a:stretch>
              <a:fillRect r="-247522"/>
            </a:stretch>
          </a:blipFill>
        </p:spPr>
      </p:sp>
      <p:sp>
        <p:nvSpPr>
          <p:cNvPr id="4" name="Freeform 4"/>
          <p:cNvSpPr/>
          <p:nvPr/>
        </p:nvSpPr>
        <p:spPr>
          <a:xfrm rot="-5400000">
            <a:off x="1084360" y="4657172"/>
            <a:ext cx="2753249" cy="4353507"/>
          </a:xfrm>
          <a:custGeom>
            <a:avLst/>
            <a:gdLst/>
            <a:ahLst/>
            <a:cxnLst/>
            <a:rect l="l" t="t" r="r" b="b"/>
            <a:pathLst>
              <a:path w="2753249" h="4353507">
                <a:moveTo>
                  <a:pt x="0" y="0"/>
                </a:moveTo>
                <a:lnTo>
                  <a:pt x="2753248" y="0"/>
                </a:lnTo>
                <a:lnTo>
                  <a:pt x="2753248" y="4353507"/>
                </a:lnTo>
                <a:lnTo>
                  <a:pt x="0" y="4353507"/>
                </a:lnTo>
                <a:lnTo>
                  <a:pt x="0" y="0"/>
                </a:lnTo>
                <a:close/>
              </a:path>
            </a:pathLst>
          </a:custGeom>
          <a:blipFill>
            <a:blip r:embed="rId4">
              <a:extLst>
                <a:ext uri="{96DAC541-7B7A-43D3-8B79-37D633B846F1}">
                  <asvg:svgBlip xmlns:asvg="http://schemas.microsoft.com/office/drawing/2016/SVG/main" r:embed="rId5"/>
                </a:ext>
              </a:extLst>
            </a:blip>
            <a:stretch>
              <a:fillRect r="-247522"/>
            </a:stretch>
          </a:blipFill>
        </p:spPr>
      </p:sp>
      <p:sp>
        <p:nvSpPr>
          <p:cNvPr id="5" name="TextBox 5"/>
          <p:cNvSpPr txBox="1"/>
          <p:nvPr/>
        </p:nvSpPr>
        <p:spPr>
          <a:xfrm>
            <a:off x="0" y="228600"/>
            <a:ext cx="18288000" cy="800100"/>
          </a:xfrm>
          <a:prstGeom prst="rect">
            <a:avLst/>
          </a:prstGeom>
        </p:spPr>
        <p:txBody>
          <a:bodyPr lIns="0" tIns="0" rIns="0" bIns="0" rtlCol="0" anchor="t">
            <a:spAutoFit/>
          </a:bodyPr>
          <a:lstStyle/>
          <a:p>
            <a:pPr algn="ctr">
              <a:lnSpc>
                <a:spcPts val="6000"/>
              </a:lnSpc>
            </a:pPr>
            <a:r>
              <a:rPr lang="en-US" sz="6000">
                <a:solidFill>
                  <a:srgbClr val="BD2640"/>
                </a:solidFill>
                <a:latin typeface="Montserrat Semi-Bold"/>
              </a:rPr>
              <a:t>Datasets</a:t>
            </a:r>
          </a:p>
        </p:txBody>
      </p:sp>
      <p:sp>
        <p:nvSpPr>
          <p:cNvPr id="6" name="TextBox 6"/>
          <p:cNvSpPr txBox="1"/>
          <p:nvPr/>
        </p:nvSpPr>
        <p:spPr>
          <a:xfrm>
            <a:off x="4637738" y="3796977"/>
            <a:ext cx="13394543" cy="2693045"/>
          </a:xfrm>
          <a:prstGeom prst="rect">
            <a:avLst/>
          </a:prstGeom>
        </p:spPr>
        <p:txBody>
          <a:bodyPr lIns="0" tIns="0" rIns="0" bIns="0" rtlCol="0" anchor="t">
            <a:spAutoFit/>
          </a:bodyPr>
          <a:lstStyle/>
          <a:p>
            <a:pPr>
              <a:lnSpc>
                <a:spcPts val="4200"/>
              </a:lnSpc>
            </a:pPr>
            <a:r>
              <a:rPr lang="en-US" sz="3500" dirty="0">
                <a:solidFill>
                  <a:srgbClr val="000000"/>
                </a:solidFill>
                <a:latin typeface="Lora"/>
              </a:rPr>
              <a:t>     ALL-IDB dataset, used for segmentation and classification algorithms in diagnostic systems for Acute Lymphoblastic Leukemia. It includes two subtypes: ALL-IDB1 with full images at different magnifications and ALL-IDB2 with cropped images of single cells. The study focused on ALL-IDB1.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13688" y="1428750"/>
            <a:ext cx="6474312" cy="6474312"/>
          </a:xfrm>
          <a:custGeom>
            <a:avLst/>
            <a:gdLst/>
            <a:ahLst/>
            <a:cxnLst/>
            <a:rect l="l" t="t" r="r" b="b"/>
            <a:pathLst>
              <a:path w="6474312" h="6474312">
                <a:moveTo>
                  <a:pt x="0" y="0"/>
                </a:moveTo>
                <a:lnTo>
                  <a:pt x="6474312" y="0"/>
                </a:lnTo>
                <a:lnTo>
                  <a:pt x="6474312" y="6474312"/>
                </a:lnTo>
                <a:lnTo>
                  <a:pt x="0" y="64743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259846" y="1891082"/>
            <a:ext cx="5561492" cy="5555941"/>
          </a:xfrm>
          <a:custGeom>
            <a:avLst/>
            <a:gdLst/>
            <a:ahLst/>
            <a:cxnLst/>
            <a:rect l="l" t="t" r="r" b="b"/>
            <a:pathLst>
              <a:path w="5561492" h="5555941">
                <a:moveTo>
                  <a:pt x="0" y="0"/>
                </a:moveTo>
                <a:lnTo>
                  <a:pt x="5561492" y="0"/>
                </a:lnTo>
                <a:lnTo>
                  <a:pt x="5561492" y="5555941"/>
                </a:lnTo>
                <a:lnTo>
                  <a:pt x="0" y="5555941"/>
                </a:lnTo>
                <a:lnTo>
                  <a:pt x="0" y="0"/>
                </a:lnTo>
                <a:close/>
              </a:path>
            </a:pathLst>
          </a:custGeom>
          <a:blipFill>
            <a:blip r:embed="rId4"/>
            <a:stretch>
              <a:fillRect l="-13246" r="-13246" b="-1177"/>
            </a:stretch>
          </a:blipFill>
        </p:spPr>
      </p:sp>
      <p:sp>
        <p:nvSpPr>
          <p:cNvPr id="4" name="TextBox 4"/>
          <p:cNvSpPr txBox="1"/>
          <p:nvPr/>
        </p:nvSpPr>
        <p:spPr>
          <a:xfrm>
            <a:off x="0" y="114300"/>
            <a:ext cx="18288000" cy="800100"/>
          </a:xfrm>
          <a:prstGeom prst="rect">
            <a:avLst/>
          </a:prstGeom>
        </p:spPr>
        <p:txBody>
          <a:bodyPr lIns="0" tIns="0" rIns="0" bIns="0" rtlCol="0" anchor="t">
            <a:spAutoFit/>
          </a:bodyPr>
          <a:lstStyle/>
          <a:p>
            <a:pPr algn="ctr">
              <a:lnSpc>
                <a:spcPts val="6000"/>
              </a:lnSpc>
            </a:pPr>
            <a:r>
              <a:rPr lang="en-US" sz="6000">
                <a:solidFill>
                  <a:srgbClr val="BD2640"/>
                </a:solidFill>
                <a:latin typeface="Montserrat Semi-Bold"/>
              </a:rPr>
              <a:t>ALL-IDB 1</a:t>
            </a:r>
          </a:p>
        </p:txBody>
      </p:sp>
      <p:sp>
        <p:nvSpPr>
          <p:cNvPr id="5" name="TextBox 5"/>
          <p:cNvSpPr txBox="1"/>
          <p:nvPr/>
        </p:nvSpPr>
        <p:spPr>
          <a:xfrm>
            <a:off x="372381" y="3065706"/>
            <a:ext cx="11285193" cy="3200400"/>
          </a:xfrm>
          <a:prstGeom prst="rect">
            <a:avLst/>
          </a:prstGeom>
        </p:spPr>
        <p:txBody>
          <a:bodyPr lIns="0" tIns="0" rIns="0" bIns="0" rtlCol="0" anchor="t">
            <a:spAutoFit/>
          </a:bodyPr>
          <a:lstStyle/>
          <a:p>
            <a:pPr algn="ctr">
              <a:lnSpc>
                <a:spcPts val="4200"/>
              </a:lnSpc>
            </a:pPr>
            <a:r>
              <a:rPr lang="en-US" sz="3500" dirty="0">
                <a:solidFill>
                  <a:srgbClr val="000000"/>
                </a:solidFill>
                <a:latin typeface="Lora"/>
              </a:rPr>
              <a:t>This dataset is composed of 108 images collected during September, 2005. It contains about 39000 blood elements, where the lymphocytes has been labeled by expert oncologists. The images are taken with different magnifications of the microscope ranging from 300 to 500.</a:t>
            </a:r>
          </a:p>
        </p:txBody>
      </p:sp>
      <p:sp>
        <p:nvSpPr>
          <p:cNvPr id="6" name="AutoShape 6"/>
          <p:cNvSpPr/>
          <p:nvPr/>
        </p:nvSpPr>
        <p:spPr>
          <a:xfrm rot="-5400000">
            <a:off x="-4892282" y="4989905"/>
            <a:ext cx="10260815" cy="0"/>
          </a:xfrm>
          <a:prstGeom prst="line">
            <a:avLst/>
          </a:prstGeom>
          <a:ln w="333375" cap="rnd">
            <a:solidFill>
              <a:srgbClr val="BD2640"/>
            </a:solidFill>
            <a:prstDash val="solid"/>
            <a:headEnd type="none" w="sm" len="sm"/>
            <a:tailEnd type="none" w="sm" len="sm"/>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000" r="13000"/>
          <a:stretch>
            <a:fillRect/>
          </a:stretch>
        </p:blipFill>
        <p:spPr>
          <a:xfrm>
            <a:off x="0" y="0"/>
            <a:ext cx="18288000" cy="10287000"/>
          </a:xfrm>
          <a:prstGeom prst="rect">
            <a:avLst/>
          </a:prstGeom>
        </p:spPr>
      </p:pic>
      <p:sp>
        <p:nvSpPr>
          <p:cNvPr id="3" name="Freeform 3"/>
          <p:cNvSpPr/>
          <p:nvPr/>
        </p:nvSpPr>
        <p:spPr>
          <a:xfrm>
            <a:off x="352047" y="449185"/>
            <a:ext cx="5454902" cy="4253363"/>
          </a:xfrm>
          <a:custGeom>
            <a:avLst/>
            <a:gdLst/>
            <a:ahLst/>
            <a:cxnLst/>
            <a:rect l="l" t="t" r="r" b="b"/>
            <a:pathLst>
              <a:path w="5454902" h="4253363">
                <a:moveTo>
                  <a:pt x="0" y="0"/>
                </a:moveTo>
                <a:lnTo>
                  <a:pt x="5454902" y="0"/>
                </a:lnTo>
                <a:lnTo>
                  <a:pt x="5454902" y="4253363"/>
                </a:lnTo>
                <a:lnTo>
                  <a:pt x="0" y="4253363"/>
                </a:lnTo>
                <a:lnTo>
                  <a:pt x="0" y="0"/>
                </a:lnTo>
                <a:close/>
              </a:path>
            </a:pathLst>
          </a:custGeom>
          <a:blipFill>
            <a:blip r:embed="rId3"/>
            <a:stretch>
              <a:fillRect b="-2479"/>
            </a:stretch>
          </a:blipFill>
        </p:spPr>
      </p:sp>
      <p:sp>
        <p:nvSpPr>
          <p:cNvPr id="4" name="Freeform 4"/>
          <p:cNvSpPr/>
          <p:nvPr/>
        </p:nvSpPr>
        <p:spPr>
          <a:xfrm>
            <a:off x="6416549" y="449185"/>
            <a:ext cx="5454902" cy="4253363"/>
          </a:xfrm>
          <a:custGeom>
            <a:avLst/>
            <a:gdLst/>
            <a:ahLst/>
            <a:cxnLst/>
            <a:rect l="l" t="t" r="r" b="b"/>
            <a:pathLst>
              <a:path w="5454902" h="4253363">
                <a:moveTo>
                  <a:pt x="0" y="0"/>
                </a:moveTo>
                <a:lnTo>
                  <a:pt x="5454902" y="0"/>
                </a:lnTo>
                <a:lnTo>
                  <a:pt x="5454902" y="4253363"/>
                </a:lnTo>
                <a:lnTo>
                  <a:pt x="0" y="4253363"/>
                </a:lnTo>
                <a:lnTo>
                  <a:pt x="0" y="0"/>
                </a:lnTo>
                <a:close/>
              </a:path>
            </a:pathLst>
          </a:custGeom>
          <a:blipFill>
            <a:blip r:embed="rId4"/>
            <a:stretch>
              <a:fillRect t="-1239" b="-1239"/>
            </a:stretch>
          </a:blipFill>
        </p:spPr>
      </p:sp>
      <p:sp>
        <p:nvSpPr>
          <p:cNvPr id="5" name="Freeform 5"/>
          <p:cNvSpPr/>
          <p:nvPr/>
        </p:nvSpPr>
        <p:spPr>
          <a:xfrm>
            <a:off x="352047" y="5386394"/>
            <a:ext cx="5454902" cy="4358824"/>
          </a:xfrm>
          <a:custGeom>
            <a:avLst/>
            <a:gdLst/>
            <a:ahLst/>
            <a:cxnLst/>
            <a:rect l="l" t="t" r="r" b="b"/>
            <a:pathLst>
              <a:path w="5454902" h="4358824">
                <a:moveTo>
                  <a:pt x="0" y="0"/>
                </a:moveTo>
                <a:lnTo>
                  <a:pt x="5454902" y="0"/>
                </a:lnTo>
                <a:lnTo>
                  <a:pt x="5454902" y="4358823"/>
                </a:lnTo>
                <a:lnTo>
                  <a:pt x="0" y="4358823"/>
                </a:lnTo>
                <a:lnTo>
                  <a:pt x="0" y="0"/>
                </a:lnTo>
                <a:close/>
              </a:path>
            </a:pathLst>
          </a:custGeom>
          <a:blipFill>
            <a:blip r:embed="rId5"/>
            <a:stretch>
              <a:fillRect/>
            </a:stretch>
          </a:blipFill>
        </p:spPr>
      </p:sp>
      <p:sp>
        <p:nvSpPr>
          <p:cNvPr id="6" name="Freeform 6"/>
          <p:cNvSpPr/>
          <p:nvPr/>
        </p:nvSpPr>
        <p:spPr>
          <a:xfrm>
            <a:off x="6416549" y="5386394"/>
            <a:ext cx="5454902" cy="4358824"/>
          </a:xfrm>
          <a:custGeom>
            <a:avLst/>
            <a:gdLst/>
            <a:ahLst/>
            <a:cxnLst/>
            <a:rect l="l" t="t" r="r" b="b"/>
            <a:pathLst>
              <a:path w="5454902" h="4358824">
                <a:moveTo>
                  <a:pt x="0" y="0"/>
                </a:moveTo>
                <a:lnTo>
                  <a:pt x="5454902" y="0"/>
                </a:lnTo>
                <a:lnTo>
                  <a:pt x="5454902" y="4358823"/>
                </a:lnTo>
                <a:lnTo>
                  <a:pt x="0" y="4358823"/>
                </a:lnTo>
                <a:lnTo>
                  <a:pt x="0" y="0"/>
                </a:lnTo>
                <a:close/>
              </a:path>
            </a:pathLst>
          </a:custGeom>
          <a:blipFill>
            <a:blip r:embed="rId6"/>
            <a:stretch>
              <a:fillRect/>
            </a:stretch>
          </a:blipFill>
        </p:spPr>
      </p:sp>
      <p:sp>
        <p:nvSpPr>
          <p:cNvPr id="7" name="Freeform 7"/>
          <p:cNvSpPr/>
          <p:nvPr/>
        </p:nvSpPr>
        <p:spPr>
          <a:xfrm>
            <a:off x="12481051" y="5386394"/>
            <a:ext cx="5454902" cy="4358824"/>
          </a:xfrm>
          <a:custGeom>
            <a:avLst/>
            <a:gdLst/>
            <a:ahLst/>
            <a:cxnLst/>
            <a:rect l="l" t="t" r="r" b="b"/>
            <a:pathLst>
              <a:path w="5454902" h="4358824">
                <a:moveTo>
                  <a:pt x="0" y="0"/>
                </a:moveTo>
                <a:lnTo>
                  <a:pt x="5454902" y="0"/>
                </a:lnTo>
                <a:lnTo>
                  <a:pt x="5454902" y="4358823"/>
                </a:lnTo>
                <a:lnTo>
                  <a:pt x="0" y="4358823"/>
                </a:lnTo>
                <a:lnTo>
                  <a:pt x="0" y="0"/>
                </a:lnTo>
                <a:close/>
              </a:path>
            </a:pathLst>
          </a:custGeom>
          <a:blipFill>
            <a:blip r:embed="rId7"/>
            <a:stretch>
              <a:fillRect/>
            </a:stretch>
          </a:blipFill>
        </p:spPr>
      </p:sp>
      <p:sp>
        <p:nvSpPr>
          <p:cNvPr id="8" name="Freeform 8"/>
          <p:cNvSpPr/>
          <p:nvPr/>
        </p:nvSpPr>
        <p:spPr>
          <a:xfrm>
            <a:off x="12481051" y="449185"/>
            <a:ext cx="5454902" cy="4253363"/>
          </a:xfrm>
          <a:custGeom>
            <a:avLst/>
            <a:gdLst/>
            <a:ahLst/>
            <a:cxnLst/>
            <a:rect l="l" t="t" r="r" b="b"/>
            <a:pathLst>
              <a:path w="5454902" h="4253363">
                <a:moveTo>
                  <a:pt x="0" y="0"/>
                </a:moveTo>
                <a:lnTo>
                  <a:pt x="5454902" y="0"/>
                </a:lnTo>
                <a:lnTo>
                  <a:pt x="5454902" y="4253363"/>
                </a:lnTo>
                <a:lnTo>
                  <a:pt x="0" y="4253363"/>
                </a:lnTo>
                <a:lnTo>
                  <a:pt x="0" y="0"/>
                </a:lnTo>
                <a:close/>
              </a:path>
            </a:pathLst>
          </a:custGeom>
          <a:blipFill>
            <a:blip r:embed="rId8"/>
            <a:stretch>
              <a:fillRect r="-2126" b="-4659"/>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649140" y="-539347"/>
            <a:ext cx="9424134" cy="11454997"/>
          </a:xfrm>
          <a:custGeom>
            <a:avLst/>
            <a:gdLst/>
            <a:ahLst/>
            <a:cxnLst/>
            <a:rect l="l" t="t" r="r" b="b"/>
            <a:pathLst>
              <a:path w="9424134" h="11454997">
                <a:moveTo>
                  <a:pt x="0" y="0"/>
                </a:moveTo>
                <a:lnTo>
                  <a:pt x="9424134" y="0"/>
                </a:lnTo>
                <a:lnTo>
                  <a:pt x="9424134" y="11454997"/>
                </a:lnTo>
                <a:lnTo>
                  <a:pt x="0" y="11454997"/>
                </a:lnTo>
                <a:lnTo>
                  <a:pt x="0" y="0"/>
                </a:lnTo>
                <a:close/>
              </a:path>
            </a:pathLst>
          </a:custGeom>
          <a:blipFill>
            <a:blip r:embed="rId2">
              <a:alphaModFix amt="19999"/>
            </a:blip>
            <a:stretch>
              <a:fillRect l="-41562" r="-41562"/>
            </a:stretch>
          </a:blipFill>
        </p:spPr>
      </p:sp>
      <p:sp>
        <p:nvSpPr>
          <p:cNvPr id="3" name="Freeform 3"/>
          <p:cNvSpPr/>
          <p:nvPr/>
        </p:nvSpPr>
        <p:spPr>
          <a:xfrm>
            <a:off x="8774994" y="175721"/>
            <a:ext cx="1705958" cy="1705958"/>
          </a:xfrm>
          <a:custGeom>
            <a:avLst/>
            <a:gdLst/>
            <a:ahLst/>
            <a:cxnLst/>
            <a:rect l="l" t="t" r="r" b="b"/>
            <a:pathLst>
              <a:path w="1705958" h="1705958">
                <a:moveTo>
                  <a:pt x="0" y="0"/>
                </a:moveTo>
                <a:lnTo>
                  <a:pt x="1705958" y="0"/>
                </a:lnTo>
                <a:lnTo>
                  <a:pt x="1705958" y="1705958"/>
                </a:lnTo>
                <a:lnTo>
                  <a:pt x="0" y="17059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807303" y="2233184"/>
            <a:ext cx="1694321" cy="1694321"/>
          </a:xfrm>
          <a:custGeom>
            <a:avLst/>
            <a:gdLst/>
            <a:ahLst/>
            <a:cxnLst/>
            <a:rect l="l" t="t" r="r" b="b"/>
            <a:pathLst>
              <a:path w="1694321" h="1694321">
                <a:moveTo>
                  <a:pt x="0" y="0"/>
                </a:moveTo>
                <a:lnTo>
                  <a:pt x="1694321" y="0"/>
                </a:lnTo>
                <a:lnTo>
                  <a:pt x="1694321" y="1694321"/>
                </a:lnTo>
                <a:lnTo>
                  <a:pt x="0" y="16943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8798663" y="4435963"/>
            <a:ext cx="1714993" cy="1714993"/>
          </a:xfrm>
          <a:custGeom>
            <a:avLst/>
            <a:gdLst/>
            <a:ahLst/>
            <a:cxnLst/>
            <a:rect l="l" t="t" r="r" b="b"/>
            <a:pathLst>
              <a:path w="1714993" h="1714993">
                <a:moveTo>
                  <a:pt x="0" y="0"/>
                </a:moveTo>
                <a:lnTo>
                  <a:pt x="1714993" y="0"/>
                </a:lnTo>
                <a:lnTo>
                  <a:pt x="1714993" y="1714993"/>
                </a:lnTo>
                <a:lnTo>
                  <a:pt x="0" y="17149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dirty="0"/>
          </a:p>
        </p:txBody>
      </p:sp>
      <p:sp>
        <p:nvSpPr>
          <p:cNvPr id="7" name="Freeform 7"/>
          <p:cNvSpPr/>
          <p:nvPr/>
        </p:nvSpPr>
        <p:spPr>
          <a:xfrm>
            <a:off x="8866519" y="6497260"/>
            <a:ext cx="1694321" cy="1694321"/>
          </a:xfrm>
          <a:custGeom>
            <a:avLst/>
            <a:gdLst/>
            <a:ahLst/>
            <a:cxnLst/>
            <a:rect l="l" t="t" r="r" b="b"/>
            <a:pathLst>
              <a:path w="1694321" h="1694321">
                <a:moveTo>
                  <a:pt x="0" y="0"/>
                </a:moveTo>
                <a:lnTo>
                  <a:pt x="1694320" y="0"/>
                </a:lnTo>
                <a:lnTo>
                  <a:pt x="1694320" y="1694321"/>
                </a:lnTo>
                <a:lnTo>
                  <a:pt x="0" y="16943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1853859" y="4607126"/>
            <a:ext cx="4418135" cy="1152525"/>
          </a:xfrm>
          <a:prstGeom prst="rect">
            <a:avLst/>
          </a:prstGeom>
        </p:spPr>
        <p:txBody>
          <a:bodyPr lIns="0" tIns="0" rIns="0" bIns="0" rtlCol="0" anchor="t">
            <a:spAutoFit/>
          </a:bodyPr>
          <a:lstStyle/>
          <a:p>
            <a:pPr>
              <a:lnSpc>
                <a:spcPts val="9000"/>
              </a:lnSpc>
            </a:pPr>
            <a:r>
              <a:rPr lang="en-US" sz="7500">
                <a:solidFill>
                  <a:srgbClr val="BD2640"/>
                </a:solidFill>
                <a:latin typeface="Montserrat Semi-Bold Bold"/>
              </a:rPr>
              <a:t>Methods</a:t>
            </a:r>
          </a:p>
        </p:txBody>
      </p:sp>
      <p:sp>
        <p:nvSpPr>
          <p:cNvPr id="9" name="TextBox 9"/>
          <p:cNvSpPr txBox="1"/>
          <p:nvPr/>
        </p:nvSpPr>
        <p:spPr>
          <a:xfrm>
            <a:off x="10501624" y="762000"/>
            <a:ext cx="7786376" cy="533400"/>
          </a:xfrm>
          <a:prstGeom prst="rect">
            <a:avLst/>
          </a:prstGeom>
        </p:spPr>
        <p:txBody>
          <a:bodyPr lIns="0" tIns="0" rIns="0" bIns="0" rtlCol="0" anchor="t">
            <a:spAutoFit/>
          </a:bodyPr>
          <a:lstStyle/>
          <a:p>
            <a:pPr algn="ctr">
              <a:lnSpc>
                <a:spcPts val="4200"/>
              </a:lnSpc>
            </a:pPr>
            <a:r>
              <a:rPr lang="en-US" sz="3500">
                <a:solidFill>
                  <a:srgbClr val="000000"/>
                </a:solidFill>
                <a:latin typeface="Lora Bold"/>
              </a:rPr>
              <a:t>Preprocessing Techniques</a:t>
            </a:r>
          </a:p>
        </p:txBody>
      </p:sp>
      <p:sp>
        <p:nvSpPr>
          <p:cNvPr id="10" name="TextBox 10"/>
          <p:cNvSpPr txBox="1"/>
          <p:nvPr/>
        </p:nvSpPr>
        <p:spPr>
          <a:xfrm>
            <a:off x="10522296" y="2813644"/>
            <a:ext cx="7786376" cy="533400"/>
          </a:xfrm>
          <a:prstGeom prst="rect">
            <a:avLst/>
          </a:prstGeom>
        </p:spPr>
        <p:txBody>
          <a:bodyPr lIns="0" tIns="0" rIns="0" bIns="0" rtlCol="0" anchor="t">
            <a:spAutoFit/>
          </a:bodyPr>
          <a:lstStyle/>
          <a:p>
            <a:pPr algn="ctr">
              <a:lnSpc>
                <a:spcPts val="4200"/>
              </a:lnSpc>
            </a:pPr>
            <a:r>
              <a:rPr lang="en-US" sz="3500">
                <a:solidFill>
                  <a:srgbClr val="000000"/>
                </a:solidFill>
                <a:latin typeface="Lora Bold"/>
              </a:rPr>
              <a:t>Convolutional Neural Networks </a:t>
            </a:r>
          </a:p>
        </p:txBody>
      </p:sp>
      <p:sp>
        <p:nvSpPr>
          <p:cNvPr id="11" name="TextBox 11"/>
          <p:cNvSpPr txBox="1"/>
          <p:nvPr/>
        </p:nvSpPr>
        <p:spPr>
          <a:xfrm>
            <a:off x="10480952" y="4857273"/>
            <a:ext cx="7786376" cy="533400"/>
          </a:xfrm>
          <a:prstGeom prst="rect">
            <a:avLst/>
          </a:prstGeom>
        </p:spPr>
        <p:txBody>
          <a:bodyPr lIns="0" tIns="0" rIns="0" bIns="0" rtlCol="0" anchor="t">
            <a:spAutoFit/>
          </a:bodyPr>
          <a:lstStyle/>
          <a:p>
            <a:pPr algn="ctr">
              <a:lnSpc>
                <a:spcPts val="4200"/>
              </a:lnSpc>
            </a:pPr>
            <a:r>
              <a:rPr lang="en-US" sz="3500">
                <a:solidFill>
                  <a:srgbClr val="000000"/>
                </a:solidFill>
                <a:latin typeface="Lora Bold"/>
              </a:rPr>
              <a:t>Transfer Learning </a:t>
            </a:r>
          </a:p>
        </p:txBody>
      </p:sp>
      <p:sp>
        <p:nvSpPr>
          <p:cNvPr id="12" name="TextBox 12"/>
          <p:cNvSpPr txBox="1"/>
          <p:nvPr/>
        </p:nvSpPr>
        <p:spPr>
          <a:xfrm>
            <a:off x="10501624" y="8938523"/>
            <a:ext cx="7786376" cy="533400"/>
          </a:xfrm>
          <a:prstGeom prst="rect">
            <a:avLst/>
          </a:prstGeom>
        </p:spPr>
        <p:txBody>
          <a:bodyPr lIns="0" tIns="0" rIns="0" bIns="0" rtlCol="0" anchor="t">
            <a:spAutoFit/>
          </a:bodyPr>
          <a:lstStyle/>
          <a:p>
            <a:pPr algn="ctr">
              <a:lnSpc>
                <a:spcPts val="4200"/>
              </a:lnSpc>
            </a:pPr>
            <a:r>
              <a:rPr lang="en-US" sz="3500">
                <a:solidFill>
                  <a:srgbClr val="000000"/>
                </a:solidFill>
                <a:latin typeface="Lora Bold"/>
              </a:rPr>
              <a:t>Ensemble Learning</a:t>
            </a:r>
          </a:p>
        </p:txBody>
      </p:sp>
      <p:sp>
        <p:nvSpPr>
          <p:cNvPr id="13" name="TextBox 13"/>
          <p:cNvSpPr txBox="1"/>
          <p:nvPr/>
        </p:nvSpPr>
        <p:spPr>
          <a:xfrm>
            <a:off x="10522296" y="6911239"/>
            <a:ext cx="7786376" cy="533400"/>
          </a:xfrm>
          <a:prstGeom prst="rect">
            <a:avLst/>
          </a:prstGeom>
        </p:spPr>
        <p:txBody>
          <a:bodyPr lIns="0" tIns="0" rIns="0" bIns="0" rtlCol="0" anchor="t">
            <a:spAutoFit/>
          </a:bodyPr>
          <a:lstStyle/>
          <a:p>
            <a:pPr algn="ctr">
              <a:lnSpc>
                <a:spcPts val="4200"/>
              </a:lnSpc>
            </a:pPr>
            <a:r>
              <a:rPr lang="en-US" sz="3500">
                <a:solidFill>
                  <a:srgbClr val="000000"/>
                </a:solidFill>
                <a:latin typeface="Lora Bold"/>
              </a:rPr>
              <a:t>K-Fold Cross Validation</a:t>
            </a:r>
          </a:p>
        </p:txBody>
      </p:sp>
      <p:pic>
        <p:nvPicPr>
          <p:cNvPr id="14" name="Picture 3">
            <a:extLst>
              <a:ext uri="{FF2B5EF4-FFF2-40B4-BE49-F238E27FC236}">
                <a16:creationId xmlns:a16="http://schemas.microsoft.com/office/drawing/2014/main" id="{67BEC4A7-EE2D-4BA7-26D3-3E81230181A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8855244" y="8396285"/>
            <a:ext cx="1705596" cy="171499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114300"/>
            <a:ext cx="18288000" cy="800100"/>
          </a:xfrm>
          <a:prstGeom prst="rect">
            <a:avLst/>
          </a:prstGeom>
        </p:spPr>
        <p:txBody>
          <a:bodyPr lIns="0" tIns="0" rIns="0" bIns="0" rtlCol="0" anchor="t">
            <a:spAutoFit/>
          </a:bodyPr>
          <a:lstStyle/>
          <a:p>
            <a:pPr algn="ctr">
              <a:lnSpc>
                <a:spcPts val="6000"/>
              </a:lnSpc>
            </a:pPr>
            <a:r>
              <a:rPr lang="en-US" sz="6000">
                <a:solidFill>
                  <a:srgbClr val="BD2640"/>
                </a:solidFill>
                <a:latin typeface="Montserrat Semi-Bold"/>
              </a:rPr>
              <a:t>Preprocessing Techniques</a:t>
            </a:r>
          </a:p>
        </p:txBody>
      </p:sp>
      <p:sp>
        <p:nvSpPr>
          <p:cNvPr id="3" name="TextBox 3"/>
          <p:cNvSpPr txBox="1"/>
          <p:nvPr/>
        </p:nvSpPr>
        <p:spPr>
          <a:xfrm>
            <a:off x="1028700" y="2235479"/>
            <a:ext cx="16230600" cy="5386090"/>
          </a:xfrm>
          <a:prstGeom prst="rect">
            <a:avLst/>
          </a:prstGeom>
        </p:spPr>
        <p:txBody>
          <a:bodyPr lIns="0" tIns="0" rIns="0" bIns="0" rtlCol="0" anchor="t">
            <a:spAutoFit/>
          </a:bodyPr>
          <a:lstStyle/>
          <a:p>
            <a:pPr>
              <a:lnSpc>
                <a:spcPts val="4200"/>
              </a:lnSpc>
            </a:pPr>
            <a:r>
              <a:rPr lang="en-US" sz="3500" dirty="0">
                <a:solidFill>
                  <a:srgbClr val="000000"/>
                </a:solidFill>
                <a:latin typeface="Lora"/>
              </a:rPr>
              <a:t>     Some preprocessing methods have been applied to the data set in order to achieve the goal and increase the accuracy of the model. The suggested results to achieve positive results by improving the overall performance of the system are in the list below:</a:t>
            </a:r>
          </a:p>
          <a:p>
            <a:pPr marL="457200" indent="-457200">
              <a:lnSpc>
                <a:spcPts val="4200"/>
              </a:lnSpc>
              <a:buFont typeface="Arial" panose="020B0604020202020204" pitchFamily="34" charset="0"/>
              <a:buChar char="•"/>
            </a:pPr>
            <a:r>
              <a:rPr lang="en-US" sz="3500" b="1" dirty="0">
                <a:solidFill>
                  <a:srgbClr val="000000"/>
                </a:solidFill>
                <a:latin typeface="Lora"/>
              </a:rPr>
              <a:t>Resize Images: </a:t>
            </a:r>
            <a:r>
              <a:rPr lang="en-US" sz="3500" dirty="0">
                <a:solidFill>
                  <a:srgbClr val="000000"/>
                </a:solidFill>
                <a:latin typeface="Lora"/>
              </a:rPr>
              <a:t>To work with images, we need to resize them according to the input layers of the defined mesh.</a:t>
            </a:r>
          </a:p>
          <a:p>
            <a:pPr marL="457200" indent="-457200">
              <a:lnSpc>
                <a:spcPts val="4200"/>
              </a:lnSpc>
              <a:buFont typeface="Arial" panose="020B0604020202020204" pitchFamily="34" charset="0"/>
              <a:buChar char="•"/>
            </a:pPr>
            <a:r>
              <a:rPr lang="en-US" sz="3500" b="1" dirty="0">
                <a:solidFill>
                  <a:srgbClr val="000000"/>
                </a:solidFill>
                <a:latin typeface="Lora"/>
              </a:rPr>
              <a:t>Data Augmentation:</a:t>
            </a:r>
            <a:r>
              <a:rPr lang="en-US" sz="3500" dirty="0">
                <a:solidFill>
                  <a:srgbClr val="000000"/>
                </a:solidFill>
                <a:latin typeface="Lora"/>
              </a:rPr>
              <a:t> It involves the various transformations required, such as rotating, rotating, and mirroring images in the dataset. In this step, the image in the training set is increased.</a:t>
            </a:r>
          </a:p>
          <a:p>
            <a:pPr>
              <a:lnSpc>
                <a:spcPts val="4200"/>
              </a:lnSpc>
            </a:pPr>
            <a:endParaRPr lang="en-US" sz="3500" dirty="0">
              <a:solidFill>
                <a:srgbClr val="000000"/>
              </a:solidFill>
              <a:latin typeface="Lora"/>
            </a:endParaRPr>
          </a:p>
        </p:txBody>
      </p:sp>
      <p:sp>
        <p:nvSpPr>
          <p:cNvPr id="4" name="AutoShape 4"/>
          <p:cNvSpPr/>
          <p:nvPr/>
        </p:nvSpPr>
        <p:spPr>
          <a:xfrm rot="-5400000">
            <a:off x="-4892282" y="4989905"/>
            <a:ext cx="10260815" cy="0"/>
          </a:xfrm>
          <a:prstGeom prst="line">
            <a:avLst/>
          </a:prstGeom>
          <a:ln w="333375" cap="rnd">
            <a:solidFill>
              <a:srgbClr val="BD2640"/>
            </a:solidFill>
            <a:prstDash val="solid"/>
            <a:headEnd type="none" w="sm" len="sm"/>
            <a:tailEnd type="none" w="sm" len="sm"/>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114300"/>
            <a:ext cx="18288000" cy="800100"/>
          </a:xfrm>
          <a:prstGeom prst="rect">
            <a:avLst/>
          </a:prstGeom>
        </p:spPr>
        <p:txBody>
          <a:bodyPr lIns="0" tIns="0" rIns="0" bIns="0" rtlCol="0" anchor="t">
            <a:spAutoFit/>
          </a:bodyPr>
          <a:lstStyle/>
          <a:p>
            <a:pPr algn="ctr">
              <a:lnSpc>
                <a:spcPts val="6000"/>
              </a:lnSpc>
            </a:pPr>
            <a:r>
              <a:rPr lang="en-US" sz="6000">
                <a:solidFill>
                  <a:srgbClr val="BD2640"/>
                </a:solidFill>
                <a:latin typeface="Montserrat Semi-Bold"/>
              </a:rPr>
              <a:t>K-Fold Cross Validation</a:t>
            </a:r>
          </a:p>
        </p:txBody>
      </p:sp>
      <p:sp>
        <p:nvSpPr>
          <p:cNvPr id="3" name="TextBox 3"/>
          <p:cNvSpPr txBox="1"/>
          <p:nvPr/>
        </p:nvSpPr>
        <p:spPr>
          <a:xfrm>
            <a:off x="1175837" y="3796977"/>
            <a:ext cx="16230600" cy="2693045"/>
          </a:xfrm>
          <a:prstGeom prst="rect">
            <a:avLst/>
          </a:prstGeom>
        </p:spPr>
        <p:txBody>
          <a:bodyPr lIns="0" tIns="0" rIns="0" bIns="0" rtlCol="0" anchor="t">
            <a:spAutoFit/>
          </a:bodyPr>
          <a:lstStyle/>
          <a:p>
            <a:pPr algn="ctr">
              <a:lnSpc>
                <a:spcPts val="4200"/>
              </a:lnSpc>
            </a:pPr>
            <a:r>
              <a:rPr lang="en-US" sz="3500" dirty="0">
                <a:solidFill>
                  <a:srgbClr val="000000"/>
                </a:solidFill>
                <a:latin typeface="Lora"/>
              </a:rPr>
              <a:t>K-fold Cross Validation is a validation method to evaluate the performance of the machine learning model, which divides the data set into K equal parts and measures the overall performance by using each part in turn as test data.  Detects overfitting problem. It also increases the generalization ability of the model and better fits real-world data.</a:t>
            </a:r>
          </a:p>
        </p:txBody>
      </p:sp>
      <p:sp>
        <p:nvSpPr>
          <p:cNvPr id="4" name="AutoShape 4"/>
          <p:cNvSpPr/>
          <p:nvPr/>
        </p:nvSpPr>
        <p:spPr>
          <a:xfrm rot="-5400000">
            <a:off x="-4892282" y="4989905"/>
            <a:ext cx="10260815" cy="0"/>
          </a:xfrm>
          <a:prstGeom prst="line">
            <a:avLst/>
          </a:prstGeom>
          <a:ln w="333375" cap="rnd">
            <a:solidFill>
              <a:srgbClr val="BD2640"/>
            </a:solidFill>
            <a:prstDash val="solid"/>
            <a:headEnd type="none" w="sm" len="sm"/>
            <a:tailEnd type="none" w="sm" len="sm"/>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114300"/>
            <a:ext cx="18288000" cy="800100"/>
          </a:xfrm>
          <a:prstGeom prst="rect">
            <a:avLst/>
          </a:prstGeom>
        </p:spPr>
        <p:txBody>
          <a:bodyPr lIns="0" tIns="0" rIns="0" bIns="0" rtlCol="0" anchor="t">
            <a:spAutoFit/>
          </a:bodyPr>
          <a:lstStyle/>
          <a:p>
            <a:pPr algn="ctr">
              <a:lnSpc>
                <a:spcPts val="6000"/>
              </a:lnSpc>
            </a:pPr>
            <a:r>
              <a:rPr lang="en-US" sz="6000">
                <a:solidFill>
                  <a:srgbClr val="BD2640"/>
                </a:solidFill>
                <a:latin typeface="Montserrat Semi-Bold"/>
              </a:rPr>
              <a:t>Convolutional Neural Networks </a:t>
            </a:r>
          </a:p>
        </p:txBody>
      </p:sp>
      <p:sp>
        <p:nvSpPr>
          <p:cNvPr id="3" name="AutoShape 3"/>
          <p:cNvSpPr/>
          <p:nvPr/>
        </p:nvSpPr>
        <p:spPr>
          <a:xfrm rot="-5400000">
            <a:off x="-4892282" y="4989905"/>
            <a:ext cx="10260815" cy="0"/>
          </a:xfrm>
          <a:prstGeom prst="line">
            <a:avLst/>
          </a:prstGeom>
          <a:ln w="333375" cap="rnd">
            <a:solidFill>
              <a:srgbClr val="BD2640"/>
            </a:solidFill>
            <a:prstDash val="solid"/>
            <a:headEnd type="none" w="sm" len="sm"/>
            <a:tailEnd type="none" w="sm" len="sm"/>
          </a:ln>
        </p:spPr>
      </p:sp>
      <p:sp>
        <p:nvSpPr>
          <p:cNvPr id="4" name="TextBox 4"/>
          <p:cNvSpPr txBox="1"/>
          <p:nvPr/>
        </p:nvSpPr>
        <p:spPr>
          <a:xfrm>
            <a:off x="1028700" y="4263373"/>
            <a:ext cx="16230600" cy="2133600"/>
          </a:xfrm>
          <a:prstGeom prst="rect">
            <a:avLst/>
          </a:prstGeom>
        </p:spPr>
        <p:txBody>
          <a:bodyPr lIns="0" tIns="0" rIns="0" bIns="0" rtlCol="0" anchor="t">
            <a:spAutoFit/>
          </a:bodyPr>
          <a:lstStyle/>
          <a:p>
            <a:pPr algn="ctr">
              <a:lnSpc>
                <a:spcPts val="4200"/>
              </a:lnSpc>
            </a:pPr>
            <a:r>
              <a:rPr lang="en-US" sz="3500">
                <a:solidFill>
                  <a:srgbClr val="000000"/>
                </a:solidFill>
                <a:latin typeface="Lora"/>
              </a:rPr>
              <a:t>Convolutional neural networks (CNNs) are a type of neural network designed specifically for image processing and computer vision tasks. They are composed of multiple layers of interconnected "neurons" that process and analyze the input data.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114300"/>
            <a:ext cx="18288000" cy="800100"/>
          </a:xfrm>
          <a:prstGeom prst="rect">
            <a:avLst/>
          </a:prstGeom>
        </p:spPr>
        <p:txBody>
          <a:bodyPr lIns="0" tIns="0" rIns="0" bIns="0" rtlCol="0" anchor="t">
            <a:spAutoFit/>
          </a:bodyPr>
          <a:lstStyle/>
          <a:p>
            <a:pPr algn="ctr">
              <a:lnSpc>
                <a:spcPts val="6000"/>
              </a:lnSpc>
            </a:pPr>
            <a:r>
              <a:rPr lang="en-US" sz="6000">
                <a:solidFill>
                  <a:srgbClr val="BD2640"/>
                </a:solidFill>
                <a:latin typeface="Montserrat Semi-Bold"/>
              </a:rPr>
              <a:t>Convolutional Neural Networks </a:t>
            </a:r>
          </a:p>
        </p:txBody>
      </p:sp>
      <p:sp>
        <p:nvSpPr>
          <p:cNvPr id="3" name="AutoShape 3"/>
          <p:cNvSpPr/>
          <p:nvPr/>
        </p:nvSpPr>
        <p:spPr>
          <a:xfrm rot="-5400000">
            <a:off x="-4892282" y="4989905"/>
            <a:ext cx="10260815" cy="0"/>
          </a:xfrm>
          <a:prstGeom prst="line">
            <a:avLst/>
          </a:prstGeom>
          <a:ln w="333375" cap="rnd">
            <a:solidFill>
              <a:srgbClr val="BD2640"/>
            </a:solidFill>
            <a:prstDash val="solid"/>
            <a:headEnd type="none" w="sm" len="sm"/>
            <a:tailEnd type="none" w="sm" len="sm"/>
          </a:ln>
        </p:spPr>
      </p:sp>
      <p:sp>
        <p:nvSpPr>
          <p:cNvPr id="4" name="Freeform 4"/>
          <p:cNvSpPr/>
          <p:nvPr/>
        </p:nvSpPr>
        <p:spPr>
          <a:xfrm>
            <a:off x="1295411" y="1638300"/>
            <a:ext cx="15468588" cy="7924800"/>
          </a:xfrm>
          <a:custGeom>
            <a:avLst/>
            <a:gdLst/>
            <a:ahLst/>
            <a:cxnLst/>
            <a:rect l="l" t="t" r="r" b="b"/>
            <a:pathLst>
              <a:path w="11503615" h="3917898">
                <a:moveTo>
                  <a:pt x="0" y="0"/>
                </a:moveTo>
                <a:lnTo>
                  <a:pt x="11503614" y="0"/>
                </a:lnTo>
                <a:lnTo>
                  <a:pt x="11503614" y="3917898"/>
                </a:lnTo>
                <a:lnTo>
                  <a:pt x="0" y="3917898"/>
                </a:lnTo>
                <a:lnTo>
                  <a:pt x="0" y="0"/>
                </a:lnTo>
                <a:close/>
              </a:path>
            </a:pathLst>
          </a:custGeom>
          <a:blipFill>
            <a:blip r:embed="rId3"/>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226" b="7226"/>
          <a:stretch>
            <a:fillRect/>
          </a:stretch>
        </p:blipFill>
        <p:spPr>
          <a:xfrm>
            <a:off x="0" y="0"/>
            <a:ext cx="18288000" cy="10287000"/>
          </a:xfrm>
          <a:prstGeom prst="rect">
            <a:avLst/>
          </a:prstGeom>
        </p:spPr>
      </p:pic>
      <p:grpSp>
        <p:nvGrpSpPr>
          <p:cNvPr id="3" name="Group 3"/>
          <p:cNvGrpSpPr/>
          <p:nvPr/>
        </p:nvGrpSpPr>
        <p:grpSpPr>
          <a:xfrm>
            <a:off x="1849396" y="0"/>
            <a:ext cx="14589208" cy="10287000"/>
            <a:chOff x="0" y="0"/>
            <a:chExt cx="3842425" cy="2709333"/>
          </a:xfrm>
        </p:grpSpPr>
        <p:sp>
          <p:nvSpPr>
            <p:cNvPr id="4" name="Freeform 4"/>
            <p:cNvSpPr/>
            <p:nvPr/>
          </p:nvSpPr>
          <p:spPr>
            <a:xfrm>
              <a:off x="0" y="0"/>
              <a:ext cx="3842425" cy="2709333"/>
            </a:xfrm>
            <a:custGeom>
              <a:avLst/>
              <a:gdLst/>
              <a:ahLst/>
              <a:cxnLst/>
              <a:rect l="l" t="t" r="r" b="b"/>
              <a:pathLst>
                <a:path w="3842425" h="2709333">
                  <a:moveTo>
                    <a:pt x="27064" y="0"/>
                  </a:moveTo>
                  <a:lnTo>
                    <a:pt x="3815361" y="0"/>
                  </a:lnTo>
                  <a:cubicBezTo>
                    <a:pt x="3830308" y="0"/>
                    <a:pt x="3842425" y="12117"/>
                    <a:pt x="3842425" y="27064"/>
                  </a:cubicBezTo>
                  <a:lnTo>
                    <a:pt x="3842425" y="2682270"/>
                  </a:lnTo>
                  <a:cubicBezTo>
                    <a:pt x="3842425" y="2689447"/>
                    <a:pt x="3839574" y="2696331"/>
                    <a:pt x="3834499" y="2701406"/>
                  </a:cubicBezTo>
                  <a:cubicBezTo>
                    <a:pt x="3829423" y="2706482"/>
                    <a:pt x="3822539" y="2709333"/>
                    <a:pt x="3815361" y="2709333"/>
                  </a:cubicBezTo>
                  <a:lnTo>
                    <a:pt x="27064" y="2709333"/>
                  </a:lnTo>
                  <a:cubicBezTo>
                    <a:pt x="12117" y="2709333"/>
                    <a:pt x="0" y="2697216"/>
                    <a:pt x="0" y="2682270"/>
                  </a:cubicBezTo>
                  <a:lnTo>
                    <a:pt x="0" y="27064"/>
                  </a:lnTo>
                  <a:cubicBezTo>
                    <a:pt x="0" y="12117"/>
                    <a:pt x="12117" y="0"/>
                    <a:pt x="27064" y="0"/>
                  </a:cubicBezTo>
                  <a:close/>
                </a:path>
              </a:pathLst>
            </a:custGeom>
            <a:solidFill>
              <a:srgbClr val="EFEFEF">
                <a:alpha val="94902"/>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3900"/>
                </a:lnSpc>
              </a:pPr>
              <a:endParaRPr/>
            </a:p>
          </p:txBody>
        </p:sp>
      </p:grpSp>
      <p:grpSp>
        <p:nvGrpSpPr>
          <p:cNvPr id="6" name="Group 6"/>
          <p:cNvGrpSpPr/>
          <p:nvPr/>
        </p:nvGrpSpPr>
        <p:grpSpPr>
          <a:xfrm>
            <a:off x="1849396" y="0"/>
            <a:ext cx="14589208" cy="10095983"/>
            <a:chOff x="0" y="0"/>
            <a:chExt cx="19452278" cy="13461311"/>
          </a:xfrm>
        </p:grpSpPr>
        <p:sp>
          <p:nvSpPr>
            <p:cNvPr id="7" name="TextBox 7"/>
            <p:cNvSpPr txBox="1"/>
            <p:nvPr/>
          </p:nvSpPr>
          <p:spPr>
            <a:xfrm>
              <a:off x="9" y="-114300"/>
              <a:ext cx="19452268" cy="1277454"/>
            </a:xfrm>
            <a:prstGeom prst="rect">
              <a:avLst/>
            </a:prstGeom>
          </p:spPr>
          <p:txBody>
            <a:bodyPr lIns="0" tIns="0" rIns="0" bIns="0" rtlCol="0" anchor="t">
              <a:spAutoFit/>
            </a:bodyPr>
            <a:lstStyle/>
            <a:p>
              <a:pPr algn="ctr">
                <a:lnSpc>
                  <a:spcPts val="8091"/>
                </a:lnSpc>
              </a:pPr>
              <a:r>
                <a:rPr lang="en-US" sz="5779">
                  <a:solidFill>
                    <a:srgbClr val="BD2640"/>
                  </a:solidFill>
                  <a:latin typeface="Montserrat Semi-Bold Bold"/>
                </a:rPr>
                <a:t>PRESENTATION OUTLINE</a:t>
              </a:r>
            </a:p>
          </p:txBody>
        </p:sp>
        <p:sp>
          <p:nvSpPr>
            <p:cNvPr id="8" name="TextBox 8"/>
            <p:cNvSpPr txBox="1"/>
            <p:nvPr/>
          </p:nvSpPr>
          <p:spPr>
            <a:xfrm>
              <a:off x="0" y="1899289"/>
              <a:ext cx="19452268" cy="11681016"/>
            </a:xfrm>
            <a:prstGeom prst="rect">
              <a:avLst/>
            </a:prstGeom>
          </p:spPr>
          <p:txBody>
            <a:bodyPr lIns="0" tIns="0" rIns="0" bIns="0" rtlCol="0" anchor="t">
              <a:spAutoFit/>
            </a:bodyPr>
            <a:lstStyle/>
            <a:p>
              <a:pPr algn="just">
                <a:lnSpc>
                  <a:spcPts val="4979"/>
                </a:lnSpc>
              </a:pPr>
              <a:r>
                <a:rPr lang="en-US" sz="3556" dirty="0">
                  <a:solidFill>
                    <a:srgbClr val="000000"/>
                  </a:solidFill>
                  <a:latin typeface="Lora"/>
                </a:rPr>
                <a:t>- Introduction</a:t>
              </a:r>
            </a:p>
            <a:p>
              <a:pPr marL="0" lvl="0" indent="0" algn="just">
                <a:lnSpc>
                  <a:spcPts val="4979"/>
                </a:lnSpc>
              </a:pPr>
              <a:r>
                <a:rPr lang="en-US" sz="3556" u="none" dirty="0">
                  <a:solidFill>
                    <a:srgbClr val="000000"/>
                  </a:solidFill>
                  <a:latin typeface="Lora"/>
                </a:rPr>
                <a:t>- What is Acute Lymphoblastic Leukemia ?</a:t>
              </a:r>
            </a:p>
            <a:p>
              <a:pPr marL="0" lvl="0" indent="0" algn="just">
                <a:lnSpc>
                  <a:spcPts val="4979"/>
                </a:lnSpc>
              </a:pPr>
              <a:r>
                <a:rPr lang="en-US" sz="3556" u="none" dirty="0">
                  <a:solidFill>
                    <a:srgbClr val="000000"/>
                  </a:solidFill>
                  <a:latin typeface="Lora"/>
                </a:rPr>
                <a:t>- Research's/Project's Value</a:t>
              </a:r>
            </a:p>
            <a:p>
              <a:pPr marL="0" lvl="0" indent="0" algn="just">
                <a:lnSpc>
                  <a:spcPts val="4979"/>
                </a:lnSpc>
              </a:pPr>
              <a:r>
                <a:rPr lang="en-US" sz="3556" u="none" dirty="0">
                  <a:solidFill>
                    <a:srgbClr val="000000"/>
                  </a:solidFill>
                  <a:latin typeface="Lora"/>
                </a:rPr>
                <a:t>- Aims &amp; Goals</a:t>
              </a:r>
            </a:p>
            <a:p>
              <a:pPr marL="0" lvl="0" indent="0" algn="just">
                <a:lnSpc>
                  <a:spcPts val="4979"/>
                </a:lnSpc>
              </a:pPr>
              <a:r>
                <a:rPr lang="en-US" sz="3556" u="none" dirty="0">
                  <a:solidFill>
                    <a:srgbClr val="000000"/>
                  </a:solidFill>
                  <a:latin typeface="Lora"/>
                </a:rPr>
                <a:t>- Process</a:t>
              </a:r>
            </a:p>
            <a:p>
              <a:pPr algn="just">
                <a:lnSpc>
                  <a:spcPts val="4979"/>
                </a:lnSpc>
              </a:pPr>
              <a:r>
                <a:rPr lang="en-US" sz="3556" u="none" dirty="0">
                  <a:solidFill>
                    <a:srgbClr val="000000"/>
                  </a:solidFill>
                  <a:latin typeface="Lora"/>
                </a:rPr>
                <a:t>- Datasets</a:t>
              </a:r>
            </a:p>
            <a:p>
              <a:pPr marL="0" lvl="0" indent="0" algn="just">
                <a:lnSpc>
                  <a:spcPts val="4979"/>
                </a:lnSpc>
              </a:pPr>
              <a:r>
                <a:rPr lang="en-US" sz="3556" u="none" dirty="0">
                  <a:solidFill>
                    <a:srgbClr val="000000"/>
                  </a:solidFill>
                  <a:latin typeface="Lora"/>
                </a:rPr>
                <a:t>- Methods</a:t>
              </a:r>
            </a:p>
            <a:p>
              <a:pPr marL="767926" lvl="1" indent="-383963" algn="just">
                <a:lnSpc>
                  <a:spcPts val="4979"/>
                </a:lnSpc>
                <a:buFont typeface="Arial"/>
                <a:buChar char="•"/>
              </a:pPr>
              <a:r>
                <a:rPr lang="en-US" sz="3556" u="none" dirty="0">
                  <a:solidFill>
                    <a:srgbClr val="000000"/>
                  </a:solidFill>
                  <a:latin typeface="Lora"/>
                </a:rPr>
                <a:t>Preprocessing &amp; Augmentation Techniques</a:t>
              </a:r>
            </a:p>
            <a:p>
              <a:pPr marL="767926" lvl="1" indent="-383963" algn="just">
                <a:lnSpc>
                  <a:spcPts val="4979"/>
                </a:lnSpc>
                <a:buFont typeface="Arial"/>
                <a:buChar char="•"/>
              </a:pPr>
              <a:r>
                <a:rPr lang="en-US" sz="3556" u="none" dirty="0">
                  <a:solidFill>
                    <a:srgbClr val="000000"/>
                  </a:solidFill>
                  <a:latin typeface="Lora"/>
                </a:rPr>
                <a:t>Convolutional Neural Networks </a:t>
              </a:r>
            </a:p>
            <a:p>
              <a:pPr marL="767926" lvl="1" indent="-383963" algn="just">
                <a:lnSpc>
                  <a:spcPts val="4979"/>
                </a:lnSpc>
                <a:buFont typeface="Arial"/>
                <a:buChar char="•"/>
              </a:pPr>
              <a:r>
                <a:rPr lang="en-US" sz="3556" u="none" dirty="0">
                  <a:solidFill>
                    <a:srgbClr val="000000"/>
                  </a:solidFill>
                  <a:latin typeface="Lora"/>
                </a:rPr>
                <a:t>Transfer Learning</a:t>
              </a:r>
            </a:p>
            <a:p>
              <a:pPr marL="767926" lvl="1" indent="-383963" algn="just">
                <a:lnSpc>
                  <a:spcPts val="4979"/>
                </a:lnSpc>
                <a:buFont typeface="Arial"/>
                <a:buChar char="•"/>
              </a:pPr>
              <a:r>
                <a:rPr lang="en-US" sz="3556" u="none" dirty="0">
                  <a:solidFill>
                    <a:srgbClr val="000000"/>
                  </a:solidFill>
                  <a:latin typeface="Lora"/>
                </a:rPr>
                <a:t>K-Fold Cross Validation </a:t>
              </a:r>
            </a:p>
            <a:p>
              <a:pPr marL="767926" lvl="1" indent="-383963" algn="just">
                <a:lnSpc>
                  <a:spcPts val="4979"/>
                </a:lnSpc>
                <a:buFont typeface="Arial"/>
                <a:buChar char="•"/>
              </a:pPr>
              <a:r>
                <a:rPr lang="en-US" sz="3556" u="none" dirty="0">
                  <a:solidFill>
                    <a:srgbClr val="000000"/>
                  </a:solidFill>
                  <a:latin typeface="Lora"/>
                </a:rPr>
                <a:t>Ensemble Learning </a:t>
              </a:r>
            </a:p>
            <a:p>
              <a:pPr algn="just">
                <a:lnSpc>
                  <a:spcPts val="4979"/>
                </a:lnSpc>
              </a:pPr>
              <a:r>
                <a:rPr lang="en-US" sz="3556" u="none" dirty="0">
                  <a:solidFill>
                    <a:srgbClr val="000000"/>
                  </a:solidFill>
                  <a:latin typeface="Lora"/>
                </a:rPr>
                <a:t>- Experimental Results</a:t>
              </a:r>
            </a:p>
            <a:p>
              <a:pPr algn="just">
                <a:lnSpc>
                  <a:spcPts val="4979"/>
                </a:lnSpc>
              </a:pPr>
              <a:r>
                <a:rPr lang="en-US" sz="3556" u="none" dirty="0">
                  <a:solidFill>
                    <a:srgbClr val="000000"/>
                  </a:solidFill>
                  <a:latin typeface="Lora"/>
                </a:rPr>
                <a:t>- Conclusion  </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114300"/>
            <a:ext cx="18288000" cy="800100"/>
          </a:xfrm>
          <a:prstGeom prst="rect">
            <a:avLst/>
          </a:prstGeom>
        </p:spPr>
        <p:txBody>
          <a:bodyPr lIns="0" tIns="0" rIns="0" bIns="0" rtlCol="0" anchor="t">
            <a:spAutoFit/>
          </a:bodyPr>
          <a:lstStyle/>
          <a:p>
            <a:pPr algn="ctr">
              <a:lnSpc>
                <a:spcPts val="6000"/>
              </a:lnSpc>
            </a:pPr>
            <a:r>
              <a:rPr lang="en-US" sz="6000">
                <a:solidFill>
                  <a:srgbClr val="BD2640"/>
                </a:solidFill>
                <a:latin typeface="Montserrat Semi-Bold"/>
              </a:rPr>
              <a:t>Transfer Learning </a:t>
            </a:r>
          </a:p>
        </p:txBody>
      </p:sp>
      <p:sp>
        <p:nvSpPr>
          <p:cNvPr id="3" name="TextBox 3"/>
          <p:cNvSpPr txBox="1"/>
          <p:nvPr/>
        </p:nvSpPr>
        <p:spPr>
          <a:xfrm>
            <a:off x="1028700" y="1322780"/>
            <a:ext cx="16230600" cy="7667625"/>
          </a:xfrm>
          <a:prstGeom prst="rect">
            <a:avLst/>
          </a:prstGeom>
        </p:spPr>
        <p:txBody>
          <a:bodyPr lIns="0" tIns="0" rIns="0" bIns="0" rtlCol="0" anchor="t">
            <a:spAutoFit/>
          </a:bodyPr>
          <a:lstStyle/>
          <a:p>
            <a:pPr>
              <a:lnSpc>
                <a:spcPts val="4200"/>
              </a:lnSpc>
            </a:pPr>
            <a:r>
              <a:rPr lang="en-US" sz="3500">
                <a:solidFill>
                  <a:srgbClr val="000000"/>
                </a:solidFill>
                <a:latin typeface="Lora"/>
              </a:rPr>
              <a:t>     Transfer Learning allows the knowledge gained from solving one task to be used to solve a related task. It involves using a pre-trained model or learned features as a starting point and fine-tuning or adapting them to the new task. Also, it can improve model performance and reduce training time. </a:t>
            </a:r>
          </a:p>
          <a:p>
            <a:pPr>
              <a:lnSpc>
                <a:spcPts val="4200"/>
              </a:lnSpc>
            </a:pPr>
            <a:endParaRPr lang="en-US" sz="3500">
              <a:solidFill>
                <a:srgbClr val="000000"/>
              </a:solidFill>
              <a:latin typeface="Lora"/>
            </a:endParaRPr>
          </a:p>
          <a:p>
            <a:pPr>
              <a:lnSpc>
                <a:spcPts val="4200"/>
              </a:lnSpc>
            </a:pPr>
            <a:r>
              <a:rPr lang="en-US" sz="3500">
                <a:solidFill>
                  <a:srgbClr val="000000"/>
                </a:solidFill>
                <a:latin typeface="Lora"/>
              </a:rPr>
              <a:t>Outline of the process of implementing transfer learning: </a:t>
            </a:r>
          </a:p>
          <a:p>
            <a:pPr>
              <a:lnSpc>
                <a:spcPts val="4200"/>
              </a:lnSpc>
            </a:pPr>
            <a:endParaRPr lang="en-US" sz="3500">
              <a:solidFill>
                <a:srgbClr val="000000"/>
              </a:solidFill>
              <a:latin typeface="Lora"/>
            </a:endParaRPr>
          </a:p>
          <a:p>
            <a:pPr marL="755651" lvl="1" indent="-377825">
              <a:lnSpc>
                <a:spcPts val="5250"/>
              </a:lnSpc>
              <a:buFont typeface="Arial"/>
              <a:buChar char="•"/>
            </a:pPr>
            <a:r>
              <a:rPr lang="en-US" sz="3500">
                <a:solidFill>
                  <a:srgbClr val="000000"/>
                </a:solidFill>
                <a:latin typeface="Lora"/>
              </a:rPr>
              <a:t>Select and load a pre-trained network into the system.</a:t>
            </a:r>
          </a:p>
          <a:p>
            <a:pPr marL="755651" lvl="1" indent="-377825">
              <a:lnSpc>
                <a:spcPts val="5250"/>
              </a:lnSpc>
              <a:buFont typeface="Arial"/>
              <a:buChar char="•"/>
            </a:pPr>
            <a:r>
              <a:rPr lang="en-US" sz="3500">
                <a:solidFill>
                  <a:srgbClr val="000000"/>
                </a:solidFill>
                <a:latin typeface="Lora"/>
              </a:rPr>
              <a:t>Adjust the last fully connected layer and the last classification layer to fit the new data set and replace them with new ones.</a:t>
            </a:r>
          </a:p>
          <a:p>
            <a:pPr marL="755651" lvl="1" indent="-377825">
              <a:lnSpc>
                <a:spcPts val="5250"/>
              </a:lnSpc>
              <a:buFont typeface="Arial"/>
              <a:buChar char="•"/>
            </a:pPr>
            <a:r>
              <a:rPr lang="en-US" sz="3500">
                <a:solidFill>
                  <a:srgbClr val="000000"/>
                </a:solidFill>
                <a:latin typeface="Lora"/>
              </a:rPr>
              <a:t>Divide the data set into training and test sets and set the training options using the training set.</a:t>
            </a:r>
          </a:p>
          <a:p>
            <a:pPr marL="755651" lvl="1" indent="-377825">
              <a:lnSpc>
                <a:spcPts val="5250"/>
              </a:lnSpc>
              <a:buFont typeface="Arial"/>
              <a:buChar char="•"/>
            </a:pPr>
            <a:r>
              <a:rPr lang="en-US" sz="3500">
                <a:solidFill>
                  <a:srgbClr val="000000"/>
                </a:solidFill>
                <a:latin typeface="Lora"/>
              </a:rPr>
              <a:t>Measure the performance of the system using the test set.</a:t>
            </a:r>
          </a:p>
        </p:txBody>
      </p:sp>
      <p:sp>
        <p:nvSpPr>
          <p:cNvPr id="4" name="AutoShape 4"/>
          <p:cNvSpPr/>
          <p:nvPr/>
        </p:nvSpPr>
        <p:spPr>
          <a:xfrm rot="-5400000">
            <a:off x="-4892282" y="4989905"/>
            <a:ext cx="10260815" cy="0"/>
          </a:xfrm>
          <a:prstGeom prst="line">
            <a:avLst/>
          </a:prstGeom>
          <a:ln w="333375" cap="rnd">
            <a:solidFill>
              <a:srgbClr val="BD2640"/>
            </a:solidFill>
            <a:prstDash val="solid"/>
            <a:headEnd type="none" w="sm" len="sm"/>
            <a:tailEnd type="none" w="sm" len="sm"/>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114300"/>
            <a:ext cx="18288000" cy="800100"/>
          </a:xfrm>
          <a:prstGeom prst="rect">
            <a:avLst/>
          </a:prstGeom>
        </p:spPr>
        <p:txBody>
          <a:bodyPr lIns="0" tIns="0" rIns="0" bIns="0" rtlCol="0" anchor="t">
            <a:spAutoFit/>
          </a:bodyPr>
          <a:lstStyle/>
          <a:p>
            <a:pPr algn="ctr">
              <a:lnSpc>
                <a:spcPts val="6000"/>
              </a:lnSpc>
            </a:pPr>
            <a:r>
              <a:rPr lang="tr-TR" sz="6000" dirty="0">
                <a:solidFill>
                  <a:srgbClr val="BD2640"/>
                </a:solidFill>
                <a:latin typeface="Montserrat Semi-Bold"/>
              </a:rPr>
              <a:t>Transfer Learning</a:t>
            </a:r>
            <a:endParaRPr lang="en-US" sz="6000" dirty="0">
              <a:solidFill>
                <a:srgbClr val="BD2640"/>
              </a:solidFill>
              <a:latin typeface="Montserrat Semi-Bold"/>
            </a:endParaRPr>
          </a:p>
        </p:txBody>
      </p:sp>
      <p:sp>
        <p:nvSpPr>
          <p:cNvPr id="3" name="AutoShape 3"/>
          <p:cNvSpPr/>
          <p:nvPr/>
        </p:nvSpPr>
        <p:spPr>
          <a:xfrm rot="-5400000">
            <a:off x="-4892282" y="4989905"/>
            <a:ext cx="10260815" cy="0"/>
          </a:xfrm>
          <a:prstGeom prst="line">
            <a:avLst/>
          </a:prstGeom>
          <a:ln w="333375" cap="rnd">
            <a:solidFill>
              <a:srgbClr val="BD2640"/>
            </a:solidFill>
            <a:prstDash val="solid"/>
            <a:headEnd type="none" w="sm" len="sm"/>
            <a:tailEnd type="none" w="sm" len="sm"/>
          </a:ln>
        </p:spPr>
      </p:sp>
      <p:pic>
        <p:nvPicPr>
          <p:cNvPr id="5" name="Picture 10">
            <a:extLst>
              <a:ext uri="{FF2B5EF4-FFF2-40B4-BE49-F238E27FC236}">
                <a16:creationId xmlns:a16="http://schemas.microsoft.com/office/drawing/2014/main" id="{1FCE7B0F-F627-77D8-5351-FE2C66A46DD9}"/>
              </a:ext>
            </a:extLst>
          </p:cNvPr>
          <p:cNvPicPr>
            <a:picLocks noChangeAspect="1"/>
          </p:cNvPicPr>
          <p:nvPr/>
        </p:nvPicPr>
        <p:blipFill>
          <a:blip r:embed="rId3"/>
          <a:stretch>
            <a:fillRect/>
          </a:stretch>
        </p:blipFill>
        <p:spPr>
          <a:xfrm>
            <a:off x="1066799" y="1259348"/>
            <a:ext cx="16535391" cy="9027652"/>
          </a:xfrm>
          <a:prstGeom prst="rect">
            <a:avLst/>
          </a:prstGeom>
        </p:spPr>
      </p:pic>
    </p:spTree>
    <p:extLst>
      <p:ext uri="{BB962C8B-B14F-4D97-AF65-F5344CB8AC3E}">
        <p14:creationId xmlns:p14="http://schemas.microsoft.com/office/powerpoint/2010/main" val="3175480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114300"/>
            <a:ext cx="18288000" cy="800100"/>
          </a:xfrm>
          <a:prstGeom prst="rect">
            <a:avLst/>
          </a:prstGeom>
        </p:spPr>
        <p:txBody>
          <a:bodyPr lIns="0" tIns="0" rIns="0" bIns="0" rtlCol="0" anchor="t">
            <a:spAutoFit/>
          </a:bodyPr>
          <a:lstStyle/>
          <a:p>
            <a:pPr algn="ctr">
              <a:lnSpc>
                <a:spcPts val="6000"/>
              </a:lnSpc>
            </a:pPr>
            <a:r>
              <a:rPr lang="en-US" sz="6000">
                <a:solidFill>
                  <a:srgbClr val="BD2640"/>
                </a:solidFill>
                <a:latin typeface="Montserrat Semi-Bold"/>
              </a:rPr>
              <a:t>Ensemble Learning</a:t>
            </a:r>
          </a:p>
        </p:txBody>
      </p:sp>
      <p:sp>
        <p:nvSpPr>
          <p:cNvPr id="3" name="TextBox 3"/>
          <p:cNvSpPr txBox="1"/>
          <p:nvPr/>
        </p:nvSpPr>
        <p:spPr>
          <a:xfrm>
            <a:off x="1028700" y="2709863"/>
            <a:ext cx="16230600" cy="4867275"/>
          </a:xfrm>
          <a:prstGeom prst="rect">
            <a:avLst/>
          </a:prstGeom>
        </p:spPr>
        <p:txBody>
          <a:bodyPr lIns="0" tIns="0" rIns="0" bIns="0" rtlCol="0" anchor="t">
            <a:spAutoFit/>
          </a:bodyPr>
          <a:lstStyle/>
          <a:p>
            <a:pPr>
              <a:lnSpc>
                <a:spcPts val="4200"/>
              </a:lnSpc>
            </a:pPr>
            <a:r>
              <a:rPr lang="en-US" sz="3500">
                <a:solidFill>
                  <a:srgbClr val="000000"/>
                </a:solidFill>
                <a:latin typeface="Lora"/>
              </a:rPr>
              <a:t>     Ensemble learning is a machine learning technique that involves combining the predictions of multiple models to make a final prediction. The goal of ensemble learning is to improve the performance of the model by leveraging the strengths of multiple models and reducing the impact of individual model biases or errors.</a:t>
            </a:r>
          </a:p>
          <a:p>
            <a:pPr>
              <a:lnSpc>
                <a:spcPts val="4200"/>
              </a:lnSpc>
            </a:pPr>
            <a:endParaRPr lang="en-US" sz="3500">
              <a:solidFill>
                <a:srgbClr val="000000"/>
              </a:solidFill>
              <a:latin typeface="Lora"/>
            </a:endParaRPr>
          </a:p>
          <a:p>
            <a:pPr>
              <a:lnSpc>
                <a:spcPts val="4200"/>
              </a:lnSpc>
            </a:pPr>
            <a:r>
              <a:rPr lang="en-US" sz="3500">
                <a:solidFill>
                  <a:srgbClr val="000000"/>
                </a:solidFill>
                <a:latin typeface="Lora"/>
              </a:rPr>
              <a:t>In this study the following Ensemble Learning method applied:</a:t>
            </a:r>
          </a:p>
          <a:p>
            <a:pPr>
              <a:lnSpc>
                <a:spcPts val="4200"/>
              </a:lnSpc>
            </a:pPr>
            <a:endParaRPr lang="en-US" sz="3500">
              <a:solidFill>
                <a:srgbClr val="000000"/>
              </a:solidFill>
              <a:latin typeface="Lora"/>
            </a:endParaRPr>
          </a:p>
          <a:p>
            <a:pPr marL="755651" lvl="1" indent="-377825">
              <a:lnSpc>
                <a:spcPts val="5250"/>
              </a:lnSpc>
              <a:buFont typeface="Arial"/>
              <a:buChar char="•"/>
            </a:pPr>
            <a:r>
              <a:rPr lang="en-US" sz="3500">
                <a:solidFill>
                  <a:srgbClr val="000000"/>
                </a:solidFill>
                <a:latin typeface="Lora Bold"/>
              </a:rPr>
              <a:t>Stacking</a:t>
            </a:r>
            <a:r>
              <a:rPr lang="en-US" sz="3500">
                <a:solidFill>
                  <a:srgbClr val="000000"/>
                </a:solidFill>
                <a:latin typeface="Lora"/>
              </a:rPr>
              <a:t>: creates a new model using the results of previous models</a:t>
            </a:r>
          </a:p>
        </p:txBody>
      </p:sp>
      <p:sp>
        <p:nvSpPr>
          <p:cNvPr id="4" name="AutoShape 4"/>
          <p:cNvSpPr/>
          <p:nvPr/>
        </p:nvSpPr>
        <p:spPr>
          <a:xfrm rot="-5400000">
            <a:off x="-4892282" y="4989905"/>
            <a:ext cx="10260815" cy="0"/>
          </a:xfrm>
          <a:prstGeom prst="line">
            <a:avLst/>
          </a:prstGeom>
          <a:ln w="333375" cap="rnd">
            <a:solidFill>
              <a:srgbClr val="BD2640"/>
            </a:solidFill>
            <a:prstDash val="solid"/>
            <a:headEnd type="none" w="sm" len="sm"/>
            <a:tailEnd type="none" w="sm" len="sm"/>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D2640"/>
        </a:solidFill>
        <a:effectLst/>
      </p:bgPr>
    </p:bg>
    <p:spTree>
      <p:nvGrpSpPr>
        <p:cNvPr id="1" name=""/>
        <p:cNvGrpSpPr/>
        <p:nvPr/>
      </p:nvGrpSpPr>
      <p:grpSpPr>
        <a:xfrm>
          <a:off x="0" y="0"/>
          <a:ext cx="0" cy="0"/>
          <a:chOff x="0" y="0"/>
          <a:chExt cx="0" cy="0"/>
        </a:xfrm>
      </p:grpSpPr>
      <p:sp>
        <p:nvSpPr>
          <p:cNvPr id="2" name="AutoShape 2"/>
          <p:cNvSpPr/>
          <p:nvPr/>
        </p:nvSpPr>
        <p:spPr>
          <a:xfrm>
            <a:off x="7239000" y="0"/>
            <a:ext cx="11249526" cy="10287000"/>
          </a:xfrm>
          <a:prstGeom prst="rect">
            <a:avLst/>
          </a:prstGeom>
          <a:solidFill>
            <a:srgbClr val="EFEFEF"/>
          </a:solidFill>
        </p:spPr>
      </p:sp>
      <p:sp>
        <p:nvSpPr>
          <p:cNvPr id="35" name="TextBox 35"/>
          <p:cNvSpPr txBox="1"/>
          <p:nvPr/>
        </p:nvSpPr>
        <p:spPr>
          <a:xfrm>
            <a:off x="24063" y="3086100"/>
            <a:ext cx="7218948" cy="3258264"/>
          </a:xfrm>
          <a:prstGeom prst="rect">
            <a:avLst/>
          </a:prstGeom>
        </p:spPr>
        <p:txBody>
          <a:bodyPr wrap="square" lIns="0" tIns="0" rIns="0" bIns="0" rtlCol="0" anchor="t">
            <a:spAutoFit/>
          </a:bodyPr>
          <a:lstStyle/>
          <a:p>
            <a:pPr algn="ctr">
              <a:lnSpc>
                <a:spcPts val="8714"/>
              </a:lnSpc>
            </a:pPr>
            <a:r>
              <a:rPr lang="en-US" sz="6000" dirty="0">
                <a:solidFill>
                  <a:srgbClr val="EFEFEF"/>
                </a:solidFill>
                <a:latin typeface="Montserrat Semi-Bold Bold"/>
              </a:rPr>
              <a:t>Experimental Results of original dataset.</a:t>
            </a:r>
          </a:p>
        </p:txBody>
      </p:sp>
      <p:pic>
        <p:nvPicPr>
          <p:cNvPr id="3" name="Resim 2" descr="metin, sayı, numara, paralel, ekran görüntüsü içeren bir resim&#10;&#10;Açıklama otomatik olarak oluşturuldu">
            <a:extLst>
              <a:ext uri="{FF2B5EF4-FFF2-40B4-BE49-F238E27FC236}">
                <a16:creationId xmlns:a16="http://schemas.microsoft.com/office/drawing/2014/main" id="{7171E62D-75A3-F0D2-598B-DA68D801FDA5}"/>
              </a:ext>
            </a:extLst>
          </p:cNvPr>
          <p:cNvPicPr>
            <a:picLocks noChangeAspect="1"/>
          </p:cNvPicPr>
          <p:nvPr/>
        </p:nvPicPr>
        <p:blipFill>
          <a:blip r:embed="rId2"/>
          <a:stretch>
            <a:fillRect/>
          </a:stretch>
        </p:blipFill>
        <p:spPr>
          <a:xfrm>
            <a:off x="7467600" y="-97624"/>
            <a:ext cx="10820400" cy="8974923"/>
          </a:xfrm>
          <a:prstGeom prst="rect">
            <a:avLst/>
          </a:prstGeom>
        </p:spPr>
      </p:pic>
      <p:pic>
        <p:nvPicPr>
          <p:cNvPr id="4" name="Resim 3" descr="metin, ekran görüntüsü, yazı tipi, sayı, numara içeren bir resim&#10;&#10;Açıklama otomatik olarak oluşturuldu">
            <a:extLst>
              <a:ext uri="{FF2B5EF4-FFF2-40B4-BE49-F238E27FC236}">
                <a16:creationId xmlns:a16="http://schemas.microsoft.com/office/drawing/2014/main" id="{1B5775A7-63FA-7F87-F58B-EA1F2DF109E9}"/>
              </a:ext>
            </a:extLst>
          </p:cNvPr>
          <p:cNvPicPr>
            <a:picLocks noChangeAspect="1"/>
          </p:cNvPicPr>
          <p:nvPr/>
        </p:nvPicPr>
        <p:blipFill>
          <a:blip r:embed="rId3"/>
          <a:stretch>
            <a:fillRect/>
          </a:stretch>
        </p:blipFill>
        <p:spPr>
          <a:xfrm>
            <a:off x="7467600" y="8877300"/>
            <a:ext cx="10820400" cy="1409700"/>
          </a:xfrm>
          <a:prstGeom prst="rect">
            <a:avLst/>
          </a:prstGeom>
        </p:spPr>
      </p:pic>
    </p:spTree>
    <p:extLst>
      <p:ext uri="{BB962C8B-B14F-4D97-AF65-F5344CB8AC3E}">
        <p14:creationId xmlns:p14="http://schemas.microsoft.com/office/powerpoint/2010/main" val="1515444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D2640"/>
        </a:solidFill>
        <a:effectLst/>
      </p:bgPr>
    </p:bg>
    <p:spTree>
      <p:nvGrpSpPr>
        <p:cNvPr id="1" name=""/>
        <p:cNvGrpSpPr/>
        <p:nvPr/>
      </p:nvGrpSpPr>
      <p:grpSpPr>
        <a:xfrm>
          <a:off x="0" y="0"/>
          <a:ext cx="0" cy="0"/>
          <a:chOff x="0" y="0"/>
          <a:chExt cx="0" cy="0"/>
        </a:xfrm>
      </p:grpSpPr>
      <p:sp>
        <p:nvSpPr>
          <p:cNvPr id="2" name="AutoShape 2"/>
          <p:cNvSpPr/>
          <p:nvPr/>
        </p:nvSpPr>
        <p:spPr>
          <a:xfrm>
            <a:off x="7239000" y="0"/>
            <a:ext cx="11249526" cy="10287000"/>
          </a:xfrm>
          <a:prstGeom prst="rect">
            <a:avLst/>
          </a:prstGeom>
          <a:solidFill>
            <a:srgbClr val="EFEFEF"/>
          </a:solidFill>
        </p:spPr>
      </p:sp>
      <p:sp>
        <p:nvSpPr>
          <p:cNvPr id="35" name="TextBox 35"/>
          <p:cNvSpPr txBox="1"/>
          <p:nvPr/>
        </p:nvSpPr>
        <p:spPr>
          <a:xfrm>
            <a:off x="24063" y="3086100"/>
            <a:ext cx="7218948" cy="4373954"/>
          </a:xfrm>
          <a:prstGeom prst="rect">
            <a:avLst/>
          </a:prstGeom>
        </p:spPr>
        <p:txBody>
          <a:bodyPr wrap="square" lIns="0" tIns="0" rIns="0" bIns="0" rtlCol="0" anchor="t">
            <a:spAutoFit/>
          </a:bodyPr>
          <a:lstStyle/>
          <a:p>
            <a:pPr algn="ctr">
              <a:lnSpc>
                <a:spcPts val="8714"/>
              </a:lnSpc>
            </a:pPr>
            <a:r>
              <a:rPr lang="en-US" sz="6000" dirty="0">
                <a:solidFill>
                  <a:srgbClr val="EFEFEF"/>
                </a:solidFill>
                <a:latin typeface="Montserrat Semi-Bold Bold"/>
              </a:rPr>
              <a:t>Experimental Results of </a:t>
            </a:r>
            <a:r>
              <a:rPr lang="tr-TR" sz="6000" dirty="0" err="1">
                <a:solidFill>
                  <a:srgbClr val="EFEFEF"/>
                </a:solidFill>
                <a:latin typeface="Montserrat Semi-Bold Bold"/>
              </a:rPr>
              <a:t>augmented</a:t>
            </a:r>
            <a:r>
              <a:rPr lang="en-US" sz="6000" dirty="0">
                <a:solidFill>
                  <a:srgbClr val="EFEFEF"/>
                </a:solidFill>
                <a:latin typeface="Montserrat Semi-Bold Bold"/>
              </a:rPr>
              <a:t> dataset.</a:t>
            </a:r>
          </a:p>
        </p:txBody>
      </p:sp>
      <p:pic>
        <p:nvPicPr>
          <p:cNvPr id="5" name="Resim 4" descr="metin, ekran görüntüsü, sayı, numara, paralel içeren bir resim&#10;&#10;Açıklama otomatik olarak oluşturuldu">
            <a:extLst>
              <a:ext uri="{FF2B5EF4-FFF2-40B4-BE49-F238E27FC236}">
                <a16:creationId xmlns:a16="http://schemas.microsoft.com/office/drawing/2014/main" id="{1F3BF93C-0AFB-F7B0-58FD-93083C3D295C}"/>
              </a:ext>
            </a:extLst>
          </p:cNvPr>
          <p:cNvPicPr>
            <a:picLocks noChangeAspect="1"/>
          </p:cNvPicPr>
          <p:nvPr/>
        </p:nvPicPr>
        <p:blipFill>
          <a:blip r:embed="rId2"/>
          <a:stretch>
            <a:fillRect/>
          </a:stretch>
        </p:blipFill>
        <p:spPr>
          <a:xfrm>
            <a:off x="7239000" y="1"/>
            <a:ext cx="11048999" cy="8724900"/>
          </a:xfrm>
          <a:prstGeom prst="rect">
            <a:avLst/>
          </a:prstGeom>
        </p:spPr>
      </p:pic>
      <p:pic>
        <p:nvPicPr>
          <p:cNvPr id="6" name="Resim 5" descr="metin, ekran görüntüsü, yazı tipi, sayı, numara içeren bir resim&#10;&#10;Açıklama otomatik olarak oluşturuldu">
            <a:extLst>
              <a:ext uri="{FF2B5EF4-FFF2-40B4-BE49-F238E27FC236}">
                <a16:creationId xmlns:a16="http://schemas.microsoft.com/office/drawing/2014/main" id="{AFFDE27B-B668-AD37-0C37-A7F5CF5332E9}"/>
              </a:ext>
            </a:extLst>
          </p:cNvPr>
          <p:cNvPicPr>
            <a:picLocks noChangeAspect="1"/>
          </p:cNvPicPr>
          <p:nvPr/>
        </p:nvPicPr>
        <p:blipFill>
          <a:blip r:embed="rId3"/>
          <a:stretch>
            <a:fillRect/>
          </a:stretch>
        </p:blipFill>
        <p:spPr>
          <a:xfrm>
            <a:off x="7239000" y="8724900"/>
            <a:ext cx="11249526" cy="1596189"/>
          </a:xfrm>
          <a:prstGeom prst="rect">
            <a:avLst/>
          </a:prstGeom>
        </p:spPr>
      </p:pic>
    </p:spTree>
    <p:extLst>
      <p:ext uri="{BB962C8B-B14F-4D97-AF65-F5344CB8AC3E}">
        <p14:creationId xmlns:p14="http://schemas.microsoft.com/office/powerpoint/2010/main" val="713404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D2640"/>
        </a:solidFill>
        <a:effectLst/>
      </p:bgPr>
    </p:bg>
    <p:spTree>
      <p:nvGrpSpPr>
        <p:cNvPr id="1" name=""/>
        <p:cNvGrpSpPr/>
        <p:nvPr/>
      </p:nvGrpSpPr>
      <p:grpSpPr>
        <a:xfrm>
          <a:off x="0" y="0"/>
          <a:ext cx="0" cy="0"/>
          <a:chOff x="0" y="0"/>
          <a:chExt cx="0" cy="0"/>
        </a:xfrm>
      </p:grpSpPr>
      <p:sp>
        <p:nvSpPr>
          <p:cNvPr id="2" name="AutoShape 2"/>
          <p:cNvSpPr/>
          <p:nvPr/>
        </p:nvSpPr>
        <p:spPr>
          <a:xfrm>
            <a:off x="7239000" y="0"/>
            <a:ext cx="11249526" cy="10287000"/>
          </a:xfrm>
          <a:prstGeom prst="rect">
            <a:avLst/>
          </a:prstGeom>
          <a:solidFill>
            <a:srgbClr val="EFEFEF"/>
          </a:solidFill>
        </p:spPr>
      </p:sp>
      <p:sp>
        <p:nvSpPr>
          <p:cNvPr id="35" name="TextBox 35"/>
          <p:cNvSpPr txBox="1"/>
          <p:nvPr/>
        </p:nvSpPr>
        <p:spPr>
          <a:xfrm>
            <a:off x="-1277428" y="1409700"/>
            <a:ext cx="10115550" cy="2209800"/>
          </a:xfrm>
          <a:prstGeom prst="rect">
            <a:avLst/>
          </a:prstGeom>
        </p:spPr>
        <p:txBody>
          <a:bodyPr lIns="0" tIns="0" rIns="0" bIns="0" rtlCol="0" anchor="t">
            <a:spAutoFit/>
          </a:bodyPr>
          <a:lstStyle/>
          <a:p>
            <a:pPr algn="ctr">
              <a:lnSpc>
                <a:spcPts val="8714"/>
              </a:lnSpc>
            </a:pPr>
            <a:r>
              <a:rPr lang="en-US" sz="7261" dirty="0">
                <a:solidFill>
                  <a:srgbClr val="EFEFEF"/>
                </a:solidFill>
                <a:latin typeface="Montserrat Semi-Bold Bold"/>
              </a:rPr>
              <a:t>Results in the Literature</a:t>
            </a:r>
          </a:p>
        </p:txBody>
      </p:sp>
      <p:sp>
        <p:nvSpPr>
          <p:cNvPr id="36" name="TextBox 36"/>
          <p:cNvSpPr txBox="1"/>
          <p:nvPr/>
        </p:nvSpPr>
        <p:spPr>
          <a:xfrm>
            <a:off x="93096" y="4610100"/>
            <a:ext cx="7145904" cy="2693045"/>
          </a:xfrm>
          <a:prstGeom prst="rect">
            <a:avLst/>
          </a:prstGeom>
        </p:spPr>
        <p:txBody>
          <a:bodyPr wrap="square" lIns="0" tIns="0" rIns="0" bIns="0" rtlCol="0" anchor="t">
            <a:spAutoFit/>
          </a:bodyPr>
          <a:lstStyle/>
          <a:p>
            <a:pPr algn="ctr">
              <a:lnSpc>
                <a:spcPts val="4200"/>
              </a:lnSpc>
            </a:pPr>
            <a:r>
              <a:rPr lang="en-US" sz="3500" dirty="0">
                <a:solidFill>
                  <a:srgbClr val="EFEFEF"/>
                </a:solidFill>
                <a:latin typeface="Lora"/>
              </a:rPr>
              <a:t>In the literature the classification accuracy rate of ALL is from </a:t>
            </a:r>
            <a:r>
              <a:rPr lang="tr-TR" sz="3500" dirty="0">
                <a:solidFill>
                  <a:srgbClr val="EFEFEF"/>
                </a:solidFill>
                <a:latin typeface="Lora"/>
              </a:rPr>
              <a:t>93,60</a:t>
            </a:r>
            <a:r>
              <a:rPr lang="en-US" sz="3500" dirty="0">
                <a:solidFill>
                  <a:srgbClr val="EFEFEF"/>
                </a:solidFill>
                <a:latin typeface="Lora"/>
              </a:rPr>
              <a:t>% to </a:t>
            </a:r>
            <a:r>
              <a:rPr lang="tr-TR" sz="3500" dirty="0">
                <a:solidFill>
                  <a:srgbClr val="EFEFEF"/>
                </a:solidFill>
                <a:latin typeface="Lora"/>
              </a:rPr>
              <a:t>100</a:t>
            </a:r>
            <a:r>
              <a:rPr lang="en-US" sz="3500" dirty="0">
                <a:solidFill>
                  <a:srgbClr val="EFEFEF"/>
                </a:solidFill>
                <a:latin typeface="Lora"/>
              </a:rPr>
              <a:t>%</a:t>
            </a:r>
            <a:r>
              <a:rPr lang="tr-TR" sz="3500" dirty="0">
                <a:solidFill>
                  <a:srgbClr val="EFEFEF"/>
                </a:solidFill>
                <a:latin typeface="Lora"/>
              </a:rPr>
              <a:t> </a:t>
            </a:r>
            <a:r>
              <a:rPr lang="tr-TR" sz="3500" dirty="0" err="1">
                <a:solidFill>
                  <a:srgbClr val="EFEFEF"/>
                </a:solidFill>
                <a:latin typeface="Lora"/>
              </a:rPr>
              <a:t>and</a:t>
            </a:r>
            <a:r>
              <a:rPr lang="tr-TR" sz="3500" dirty="0">
                <a:solidFill>
                  <a:srgbClr val="EFEFEF"/>
                </a:solidFill>
                <a:latin typeface="Lora"/>
              </a:rPr>
              <a:t> </a:t>
            </a:r>
            <a:r>
              <a:rPr lang="tr-TR" sz="3500" dirty="0" err="1">
                <a:solidFill>
                  <a:srgbClr val="EFEFEF"/>
                </a:solidFill>
                <a:latin typeface="Lora"/>
              </a:rPr>
              <a:t>this</a:t>
            </a:r>
            <a:r>
              <a:rPr lang="tr-TR" sz="3500" dirty="0">
                <a:solidFill>
                  <a:srgbClr val="EFEFEF"/>
                </a:solidFill>
                <a:latin typeface="Lora"/>
              </a:rPr>
              <a:t> </a:t>
            </a:r>
            <a:r>
              <a:rPr lang="tr-TR" sz="3500" dirty="0" err="1">
                <a:solidFill>
                  <a:srgbClr val="EFEFEF"/>
                </a:solidFill>
                <a:latin typeface="Lora"/>
              </a:rPr>
              <a:t>study</a:t>
            </a:r>
            <a:r>
              <a:rPr lang="tr-TR" sz="3500" dirty="0">
                <a:solidFill>
                  <a:srgbClr val="EFEFEF"/>
                </a:solidFill>
                <a:latin typeface="Lora"/>
              </a:rPr>
              <a:t> </a:t>
            </a:r>
            <a:r>
              <a:rPr lang="tr-TR" sz="3500" dirty="0" err="1">
                <a:solidFill>
                  <a:srgbClr val="EFEFEF"/>
                </a:solidFill>
                <a:latin typeface="Lora"/>
              </a:rPr>
              <a:t>achieved</a:t>
            </a:r>
            <a:r>
              <a:rPr lang="tr-TR" sz="3500" dirty="0">
                <a:solidFill>
                  <a:srgbClr val="EFEFEF"/>
                </a:solidFill>
                <a:latin typeface="Lora"/>
              </a:rPr>
              <a:t> 100% </a:t>
            </a:r>
            <a:r>
              <a:rPr lang="tr-TR" sz="3500" dirty="0" err="1">
                <a:solidFill>
                  <a:srgbClr val="EFEFEF"/>
                </a:solidFill>
                <a:latin typeface="Lora"/>
              </a:rPr>
              <a:t>accuracy</a:t>
            </a:r>
            <a:r>
              <a:rPr lang="tr-TR" sz="3500" dirty="0">
                <a:solidFill>
                  <a:srgbClr val="EFEFEF"/>
                </a:solidFill>
                <a:latin typeface="Lora"/>
              </a:rPr>
              <a:t> </a:t>
            </a:r>
            <a:r>
              <a:rPr lang="tr-TR" sz="3500" dirty="0" err="1">
                <a:solidFill>
                  <a:srgbClr val="EFEFEF"/>
                </a:solidFill>
                <a:latin typeface="Lora"/>
              </a:rPr>
              <a:t>with</a:t>
            </a:r>
            <a:r>
              <a:rPr lang="tr-TR" sz="3500" dirty="0">
                <a:solidFill>
                  <a:srgbClr val="EFEFEF"/>
                </a:solidFill>
                <a:latin typeface="Lora"/>
              </a:rPr>
              <a:t> </a:t>
            </a:r>
            <a:r>
              <a:rPr lang="tr-TR" sz="3500" dirty="0" err="1">
                <a:solidFill>
                  <a:srgbClr val="EFEFEF"/>
                </a:solidFill>
                <a:latin typeface="Lora"/>
              </a:rPr>
              <a:t>using</a:t>
            </a:r>
            <a:r>
              <a:rPr lang="tr-TR" sz="3500" dirty="0">
                <a:solidFill>
                  <a:srgbClr val="EFEFEF"/>
                </a:solidFill>
                <a:latin typeface="Lora"/>
              </a:rPr>
              <a:t> a </a:t>
            </a:r>
            <a:r>
              <a:rPr lang="tr-TR" sz="3500" dirty="0" err="1">
                <a:solidFill>
                  <a:srgbClr val="EFEFEF"/>
                </a:solidFill>
                <a:latin typeface="Lora"/>
              </a:rPr>
              <a:t>new</a:t>
            </a:r>
            <a:r>
              <a:rPr lang="tr-TR" sz="3500" dirty="0">
                <a:solidFill>
                  <a:srgbClr val="EFEFEF"/>
                </a:solidFill>
                <a:latin typeface="Lora"/>
              </a:rPr>
              <a:t> </a:t>
            </a:r>
            <a:r>
              <a:rPr lang="tr-TR" sz="3500" dirty="0" err="1">
                <a:solidFill>
                  <a:srgbClr val="EFEFEF"/>
                </a:solidFill>
                <a:latin typeface="Lora"/>
              </a:rPr>
              <a:t>approach</a:t>
            </a:r>
            <a:r>
              <a:rPr lang="tr-TR" sz="3500" dirty="0">
                <a:solidFill>
                  <a:srgbClr val="EFEFEF"/>
                </a:solidFill>
                <a:latin typeface="Lora"/>
              </a:rPr>
              <a:t>.</a:t>
            </a:r>
            <a:r>
              <a:rPr lang="en-US" sz="3500" dirty="0">
                <a:solidFill>
                  <a:srgbClr val="EFEFEF"/>
                </a:solidFill>
                <a:latin typeface="Lora"/>
              </a:rPr>
              <a:t> </a:t>
            </a:r>
          </a:p>
        </p:txBody>
      </p:sp>
      <p:pic>
        <p:nvPicPr>
          <p:cNvPr id="38" name="Resim 37" descr="metin, ekran görüntüsü, sayı, numara, yazı tipi içeren bir resim&#10;&#10;Açıklama otomatik olarak oluşturuldu">
            <a:extLst>
              <a:ext uri="{FF2B5EF4-FFF2-40B4-BE49-F238E27FC236}">
                <a16:creationId xmlns:a16="http://schemas.microsoft.com/office/drawing/2014/main" id="{A8606F94-3EBD-22B4-F5B8-90BD1F4F00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3940" y="2840749"/>
            <a:ext cx="11019645" cy="460550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BD2640"/>
        </a:solidFill>
        <a:effectLst/>
      </p:bgPr>
    </p:bg>
    <p:spTree>
      <p:nvGrpSpPr>
        <p:cNvPr id="1" name=""/>
        <p:cNvGrpSpPr/>
        <p:nvPr/>
      </p:nvGrpSpPr>
      <p:grpSpPr>
        <a:xfrm>
          <a:off x="0" y="0"/>
          <a:ext cx="0" cy="0"/>
          <a:chOff x="0" y="0"/>
          <a:chExt cx="0" cy="0"/>
        </a:xfrm>
      </p:grpSpPr>
      <p:sp>
        <p:nvSpPr>
          <p:cNvPr id="2" name="AutoShape 2"/>
          <p:cNvSpPr/>
          <p:nvPr/>
        </p:nvSpPr>
        <p:spPr>
          <a:xfrm>
            <a:off x="5715000" y="0"/>
            <a:ext cx="12773526" cy="10287000"/>
          </a:xfrm>
          <a:prstGeom prst="rect">
            <a:avLst/>
          </a:prstGeom>
          <a:solidFill>
            <a:srgbClr val="EFEFEF"/>
          </a:solidFill>
        </p:spPr>
      </p:sp>
      <p:sp>
        <p:nvSpPr>
          <p:cNvPr id="35" name="TextBox 35"/>
          <p:cNvSpPr txBox="1"/>
          <p:nvPr/>
        </p:nvSpPr>
        <p:spPr>
          <a:xfrm>
            <a:off x="-838200" y="4027810"/>
            <a:ext cx="7297228" cy="2231380"/>
          </a:xfrm>
          <a:prstGeom prst="rect">
            <a:avLst/>
          </a:prstGeom>
        </p:spPr>
        <p:txBody>
          <a:bodyPr wrap="square" lIns="0" tIns="0" rIns="0" bIns="0" rtlCol="0" anchor="t">
            <a:spAutoFit/>
          </a:bodyPr>
          <a:lstStyle/>
          <a:p>
            <a:pPr algn="ctr">
              <a:lnSpc>
                <a:spcPts val="8714"/>
              </a:lnSpc>
            </a:pPr>
            <a:r>
              <a:rPr lang="tr-TR" sz="7261" dirty="0">
                <a:solidFill>
                  <a:srgbClr val="EFEFEF"/>
                </a:solidFill>
                <a:latin typeface="Montserrat Semi-Bold Bold"/>
              </a:rPr>
              <a:t>Test set </a:t>
            </a:r>
            <a:r>
              <a:rPr lang="tr-TR" sz="7261" dirty="0" err="1">
                <a:solidFill>
                  <a:srgbClr val="EFEFEF"/>
                </a:solidFill>
                <a:latin typeface="Montserrat Semi-Bold Bold"/>
              </a:rPr>
              <a:t>results</a:t>
            </a:r>
            <a:endParaRPr lang="en-US" sz="7261" dirty="0">
              <a:solidFill>
                <a:srgbClr val="EFEFEF"/>
              </a:solidFill>
              <a:latin typeface="Montserrat Semi-Bold Bold"/>
            </a:endParaRPr>
          </a:p>
        </p:txBody>
      </p:sp>
      <p:pic>
        <p:nvPicPr>
          <p:cNvPr id="3" name="Resim 2" descr="kalıp, desen, düzen, metin, ekran görüntüsü, renklilik içeren bir resim&#10;&#10;Açıklama otomatik olarak oluşturuldu">
            <a:extLst>
              <a:ext uri="{FF2B5EF4-FFF2-40B4-BE49-F238E27FC236}">
                <a16:creationId xmlns:a16="http://schemas.microsoft.com/office/drawing/2014/main" id="{C4437953-9E55-9192-D70C-0BC7AC7E52B5}"/>
              </a:ext>
            </a:extLst>
          </p:cNvPr>
          <p:cNvPicPr>
            <a:picLocks noChangeAspect="1"/>
          </p:cNvPicPr>
          <p:nvPr/>
        </p:nvPicPr>
        <p:blipFill>
          <a:blip r:embed="rId2"/>
          <a:stretch>
            <a:fillRect/>
          </a:stretch>
        </p:blipFill>
        <p:spPr>
          <a:xfrm>
            <a:off x="5694946" y="10026"/>
            <a:ext cx="12364454" cy="10266332"/>
          </a:xfrm>
          <a:prstGeom prst="rect">
            <a:avLst/>
          </a:prstGeom>
        </p:spPr>
      </p:pic>
    </p:spTree>
    <p:extLst>
      <p:ext uri="{BB962C8B-B14F-4D97-AF65-F5344CB8AC3E}">
        <p14:creationId xmlns:p14="http://schemas.microsoft.com/office/powerpoint/2010/main" val="2833122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4020800" y="0"/>
            <a:ext cx="4299284" cy="4305300"/>
          </a:xfrm>
          <a:custGeom>
            <a:avLst/>
            <a:gdLst/>
            <a:ahLst/>
            <a:cxnLst/>
            <a:rect l="l" t="t" r="r" b="b"/>
            <a:pathLst>
              <a:path w="5695950" h="5695950">
                <a:moveTo>
                  <a:pt x="0" y="0"/>
                </a:moveTo>
                <a:lnTo>
                  <a:pt x="5695950" y="0"/>
                </a:lnTo>
                <a:lnTo>
                  <a:pt x="5695950" y="5695950"/>
                </a:lnTo>
                <a:lnTo>
                  <a:pt x="0" y="5695950"/>
                </a:lnTo>
                <a:lnTo>
                  <a:pt x="0" y="0"/>
                </a:lnTo>
                <a:close/>
              </a:path>
            </a:pathLst>
          </a:custGeom>
          <a:blipFill>
            <a:blip r:embed="rId2"/>
            <a:stretch>
              <a:fillRect/>
            </a:stretch>
          </a:blipFill>
        </p:spPr>
      </p:sp>
      <p:sp>
        <p:nvSpPr>
          <p:cNvPr id="3" name="TextBox 3"/>
          <p:cNvSpPr txBox="1"/>
          <p:nvPr/>
        </p:nvSpPr>
        <p:spPr>
          <a:xfrm>
            <a:off x="1028700" y="1028700"/>
            <a:ext cx="11186741" cy="1104900"/>
          </a:xfrm>
          <a:prstGeom prst="rect">
            <a:avLst/>
          </a:prstGeom>
        </p:spPr>
        <p:txBody>
          <a:bodyPr lIns="0" tIns="0" rIns="0" bIns="0" rtlCol="0" anchor="t">
            <a:spAutoFit/>
          </a:bodyPr>
          <a:lstStyle/>
          <a:p>
            <a:pPr algn="ctr">
              <a:lnSpc>
                <a:spcPts val="8714"/>
              </a:lnSpc>
            </a:pPr>
            <a:r>
              <a:rPr lang="en-US" sz="7261">
                <a:solidFill>
                  <a:srgbClr val="000000"/>
                </a:solidFill>
                <a:latin typeface="Montserrat Semi-Bold Bold"/>
              </a:rPr>
              <a:t>Conclusion</a:t>
            </a:r>
          </a:p>
        </p:txBody>
      </p:sp>
      <p:sp>
        <p:nvSpPr>
          <p:cNvPr id="4" name="TextBox 4"/>
          <p:cNvSpPr txBox="1"/>
          <p:nvPr/>
        </p:nvSpPr>
        <p:spPr>
          <a:xfrm>
            <a:off x="304800" y="3086100"/>
            <a:ext cx="14401800" cy="5386090"/>
          </a:xfrm>
          <a:prstGeom prst="rect">
            <a:avLst/>
          </a:prstGeom>
        </p:spPr>
        <p:txBody>
          <a:bodyPr wrap="square" lIns="0" tIns="0" rIns="0" bIns="0" rtlCol="0" anchor="t">
            <a:spAutoFit/>
          </a:bodyPr>
          <a:lstStyle/>
          <a:p>
            <a:pPr>
              <a:lnSpc>
                <a:spcPts val="4200"/>
              </a:lnSpc>
            </a:pPr>
            <a:r>
              <a:rPr lang="en-US" sz="3500" dirty="0">
                <a:solidFill>
                  <a:srgbClr val="182637"/>
                </a:solidFill>
                <a:latin typeface="Lora"/>
              </a:rPr>
              <a:t>     As a result, a classification and diagnostic model has been developed for the</a:t>
            </a:r>
            <a:r>
              <a:rPr lang="tr-TR" sz="3500" dirty="0">
                <a:solidFill>
                  <a:srgbClr val="182637"/>
                </a:solidFill>
                <a:latin typeface="Lora"/>
              </a:rPr>
              <a:t> </a:t>
            </a:r>
            <a:r>
              <a:rPr lang="en-US" sz="3500" dirty="0">
                <a:solidFill>
                  <a:srgbClr val="182637"/>
                </a:solidFill>
                <a:latin typeface="Lora"/>
              </a:rPr>
              <a:t>diagnosis of Acute Lymphoblastic Leukemia using different methods. In this</a:t>
            </a:r>
            <a:r>
              <a:rPr lang="tr-TR" sz="3500" dirty="0">
                <a:solidFill>
                  <a:srgbClr val="182637"/>
                </a:solidFill>
                <a:latin typeface="Lora"/>
              </a:rPr>
              <a:t> </a:t>
            </a:r>
            <a:r>
              <a:rPr lang="en-US" sz="3500" dirty="0">
                <a:solidFill>
                  <a:srgbClr val="182637"/>
                </a:solidFill>
                <a:latin typeface="Lora"/>
              </a:rPr>
              <a:t>context, it is planned to be used to provide a second opinion to healthcare personal</a:t>
            </a:r>
            <a:r>
              <a:rPr lang="tr-TR" sz="3500" dirty="0">
                <a:solidFill>
                  <a:srgbClr val="182637"/>
                </a:solidFill>
                <a:latin typeface="Lora"/>
              </a:rPr>
              <a:t> </a:t>
            </a:r>
            <a:r>
              <a:rPr lang="en-US" sz="3500" dirty="0">
                <a:solidFill>
                  <a:srgbClr val="182637"/>
                </a:solidFill>
                <a:latin typeface="Lora"/>
              </a:rPr>
              <a:t>for the detection of this disease and to increase the accuracy of the diagnosis.</a:t>
            </a:r>
            <a:r>
              <a:rPr lang="tr-TR" sz="3500" dirty="0">
                <a:solidFill>
                  <a:srgbClr val="182637"/>
                </a:solidFill>
                <a:latin typeface="Lora"/>
              </a:rPr>
              <a:t> </a:t>
            </a:r>
            <a:r>
              <a:rPr lang="en-US" sz="3500" dirty="0">
                <a:solidFill>
                  <a:srgbClr val="182637"/>
                </a:solidFill>
                <a:latin typeface="Lora"/>
              </a:rPr>
              <a:t>Finally using ensemble learning method 100% accuracy </a:t>
            </a:r>
            <a:r>
              <a:rPr lang="en-US" sz="3500" dirty="0" err="1">
                <a:solidFill>
                  <a:srgbClr val="182637"/>
                </a:solidFill>
                <a:latin typeface="Lora"/>
              </a:rPr>
              <a:t>achieved.It</a:t>
            </a:r>
            <a:r>
              <a:rPr lang="en-US" sz="3500" dirty="0">
                <a:solidFill>
                  <a:srgbClr val="182637"/>
                </a:solidFill>
                <a:latin typeface="Lora"/>
              </a:rPr>
              <a:t> is planned to</a:t>
            </a:r>
            <a:r>
              <a:rPr lang="tr-TR" sz="3500" dirty="0">
                <a:solidFill>
                  <a:srgbClr val="182637"/>
                </a:solidFill>
                <a:latin typeface="Lora"/>
              </a:rPr>
              <a:t> </a:t>
            </a:r>
            <a:r>
              <a:rPr lang="en-US" sz="3500" dirty="0">
                <a:solidFill>
                  <a:srgbClr val="182637"/>
                </a:solidFill>
                <a:latin typeface="Lora"/>
              </a:rPr>
              <a:t>repeat the experiments by adding subclasses(T-ALL, B-ALL and Burkitt</a:t>
            </a:r>
            <a:r>
              <a:rPr lang="tr-TR" sz="3500" dirty="0">
                <a:solidFill>
                  <a:srgbClr val="182637"/>
                </a:solidFill>
                <a:latin typeface="Lora"/>
              </a:rPr>
              <a:t> </a:t>
            </a:r>
            <a:r>
              <a:rPr lang="en-US" sz="3500" dirty="0">
                <a:solidFill>
                  <a:srgbClr val="182637"/>
                </a:solidFill>
                <a:latin typeface="Lora"/>
              </a:rPr>
              <a:t>lymphoma(BL)) of leukemia disease in the data </a:t>
            </a:r>
            <a:r>
              <a:rPr lang="en-US" sz="3500" dirty="0" err="1">
                <a:solidFill>
                  <a:srgbClr val="182637"/>
                </a:solidFill>
                <a:latin typeface="Lora"/>
              </a:rPr>
              <a:t>set.For</a:t>
            </a:r>
            <a:r>
              <a:rPr lang="en-US" sz="3500" dirty="0">
                <a:solidFill>
                  <a:srgbClr val="182637"/>
                </a:solidFill>
                <a:latin typeface="Lora"/>
              </a:rPr>
              <a:t> the next step we are</a:t>
            </a:r>
            <a:r>
              <a:rPr lang="tr-TR" sz="3500" dirty="0">
                <a:solidFill>
                  <a:srgbClr val="182637"/>
                </a:solidFill>
                <a:latin typeface="Lora"/>
              </a:rPr>
              <a:t> </a:t>
            </a:r>
            <a:r>
              <a:rPr lang="en-US" sz="3500" dirty="0">
                <a:solidFill>
                  <a:srgbClr val="182637"/>
                </a:solidFill>
                <a:latin typeface="Lora"/>
              </a:rPr>
              <a:t>planning to write an article about our project and publish it.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451" t="4475" b="12291"/>
          <a:stretch>
            <a:fillRect/>
          </a:stretch>
        </p:blipFill>
        <p:spPr>
          <a:xfrm>
            <a:off x="0" y="0"/>
            <a:ext cx="18288000" cy="10287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4892282" y="4989905"/>
            <a:ext cx="10260815" cy="0"/>
          </a:xfrm>
          <a:prstGeom prst="line">
            <a:avLst/>
          </a:prstGeom>
          <a:ln w="333375" cap="rnd">
            <a:solidFill>
              <a:srgbClr val="BD2640"/>
            </a:solidFill>
            <a:prstDash val="solid"/>
            <a:headEnd type="none" w="sm" len="sm"/>
            <a:tailEnd type="none" w="sm" len="sm"/>
          </a:ln>
        </p:spPr>
      </p:sp>
      <p:sp>
        <p:nvSpPr>
          <p:cNvPr id="3" name="TextBox 3"/>
          <p:cNvSpPr txBox="1"/>
          <p:nvPr/>
        </p:nvSpPr>
        <p:spPr>
          <a:xfrm>
            <a:off x="404812" y="228600"/>
            <a:ext cx="17883188" cy="800100"/>
          </a:xfrm>
          <a:prstGeom prst="rect">
            <a:avLst/>
          </a:prstGeom>
        </p:spPr>
        <p:txBody>
          <a:bodyPr lIns="0" tIns="0" rIns="0" bIns="0" rtlCol="0" anchor="t">
            <a:spAutoFit/>
          </a:bodyPr>
          <a:lstStyle/>
          <a:p>
            <a:pPr algn="ctr">
              <a:lnSpc>
                <a:spcPts val="6000"/>
              </a:lnSpc>
            </a:pPr>
            <a:r>
              <a:rPr lang="en-US" sz="6000">
                <a:solidFill>
                  <a:srgbClr val="000000"/>
                </a:solidFill>
                <a:latin typeface="Montserrat Semi-Bold"/>
              </a:rPr>
              <a:t>Introduction</a:t>
            </a:r>
          </a:p>
        </p:txBody>
      </p:sp>
      <p:sp>
        <p:nvSpPr>
          <p:cNvPr id="4" name="TextBox 4"/>
          <p:cNvSpPr txBox="1"/>
          <p:nvPr/>
        </p:nvSpPr>
        <p:spPr>
          <a:xfrm>
            <a:off x="1028700" y="4229100"/>
            <a:ext cx="16230600" cy="2133600"/>
          </a:xfrm>
          <a:prstGeom prst="rect">
            <a:avLst/>
          </a:prstGeom>
        </p:spPr>
        <p:txBody>
          <a:bodyPr lIns="0" tIns="0" rIns="0" bIns="0" rtlCol="0" anchor="t">
            <a:spAutoFit/>
          </a:bodyPr>
          <a:lstStyle/>
          <a:p>
            <a:pPr algn="ctr">
              <a:lnSpc>
                <a:spcPts val="4200"/>
              </a:lnSpc>
            </a:pPr>
            <a:r>
              <a:rPr lang="en-US" sz="3500">
                <a:solidFill>
                  <a:srgbClr val="000000"/>
                </a:solidFill>
                <a:latin typeface="Lora"/>
              </a:rPr>
              <a:t>We are a group of dedicated individuals who have come together to work on an exciting project. Utilizing Medical Image Processing, our effort focuses on the detection(classification) of Acute Lymphoblastic Leukemia using microscopic blood images.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4892282" y="4989905"/>
            <a:ext cx="10260815" cy="0"/>
          </a:xfrm>
          <a:prstGeom prst="line">
            <a:avLst/>
          </a:prstGeom>
          <a:ln w="333375" cap="rnd">
            <a:solidFill>
              <a:srgbClr val="BD2640"/>
            </a:solidFill>
            <a:prstDash val="solid"/>
            <a:headEnd type="none" w="sm" len="sm"/>
            <a:tailEnd type="none" w="sm" len="sm"/>
          </a:ln>
        </p:spPr>
      </p:sp>
      <p:sp>
        <p:nvSpPr>
          <p:cNvPr id="3" name="TextBox 3"/>
          <p:cNvSpPr txBox="1"/>
          <p:nvPr/>
        </p:nvSpPr>
        <p:spPr>
          <a:xfrm>
            <a:off x="404812" y="228600"/>
            <a:ext cx="17883188" cy="800100"/>
          </a:xfrm>
          <a:prstGeom prst="rect">
            <a:avLst/>
          </a:prstGeom>
        </p:spPr>
        <p:txBody>
          <a:bodyPr lIns="0" tIns="0" rIns="0" bIns="0" rtlCol="0" anchor="t">
            <a:spAutoFit/>
          </a:bodyPr>
          <a:lstStyle/>
          <a:p>
            <a:pPr algn="ctr">
              <a:lnSpc>
                <a:spcPts val="6000"/>
              </a:lnSpc>
            </a:pPr>
            <a:r>
              <a:rPr lang="en-US" sz="6000" dirty="0">
                <a:solidFill>
                  <a:srgbClr val="000000"/>
                </a:solidFill>
                <a:latin typeface="Montserrat Semi-Bold"/>
              </a:rPr>
              <a:t>What is Leukemia ?</a:t>
            </a:r>
          </a:p>
        </p:txBody>
      </p:sp>
      <p:sp>
        <p:nvSpPr>
          <p:cNvPr id="4" name="TextBox 4"/>
          <p:cNvSpPr txBox="1"/>
          <p:nvPr/>
        </p:nvSpPr>
        <p:spPr>
          <a:xfrm>
            <a:off x="1028700" y="1262063"/>
            <a:ext cx="16230600" cy="8216865"/>
          </a:xfrm>
          <a:prstGeom prst="rect">
            <a:avLst/>
          </a:prstGeom>
        </p:spPr>
        <p:txBody>
          <a:bodyPr lIns="0" tIns="0" rIns="0" bIns="0" rtlCol="0" anchor="t">
            <a:spAutoFit/>
          </a:bodyPr>
          <a:lstStyle/>
          <a:p>
            <a:pPr>
              <a:lnSpc>
                <a:spcPts val="4200"/>
              </a:lnSpc>
            </a:pPr>
            <a:r>
              <a:rPr lang="en-US" sz="3500" dirty="0">
                <a:solidFill>
                  <a:srgbClr val="000000"/>
                </a:solidFill>
                <a:latin typeface="Lora"/>
              </a:rPr>
              <a:t>     Leukemia is a type of cancer that affects the blood cells, specifically the white blood cells. Leukemia is classified based on the type of blood cells that are affected and the rate at which the cancer cells multiply.</a:t>
            </a:r>
          </a:p>
          <a:p>
            <a:pPr>
              <a:lnSpc>
                <a:spcPts val="4200"/>
              </a:lnSpc>
            </a:pPr>
            <a:endParaRPr lang="en-US" sz="3500" dirty="0">
              <a:solidFill>
                <a:srgbClr val="000000"/>
              </a:solidFill>
              <a:latin typeface="Lora"/>
            </a:endParaRPr>
          </a:p>
          <a:p>
            <a:pPr>
              <a:lnSpc>
                <a:spcPts val="5250"/>
              </a:lnSpc>
            </a:pPr>
            <a:r>
              <a:rPr lang="en-US" sz="3500" dirty="0">
                <a:solidFill>
                  <a:srgbClr val="000000"/>
                </a:solidFill>
                <a:latin typeface="Lora"/>
              </a:rPr>
              <a:t>There are four main types of leukemia:</a:t>
            </a:r>
          </a:p>
          <a:p>
            <a:pPr marL="755651" lvl="1" indent="-377825">
              <a:lnSpc>
                <a:spcPts val="5250"/>
              </a:lnSpc>
              <a:buFont typeface="Arial"/>
              <a:buChar char="•"/>
            </a:pPr>
            <a:r>
              <a:rPr lang="en-US" sz="3500" dirty="0">
                <a:solidFill>
                  <a:srgbClr val="000000"/>
                </a:solidFill>
                <a:latin typeface="Lora"/>
              </a:rPr>
              <a:t>Acute Lymphoblastic Leukemia (ALL)</a:t>
            </a:r>
          </a:p>
          <a:p>
            <a:pPr marL="755651" lvl="1" indent="-377825">
              <a:lnSpc>
                <a:spcPts val="5250"/>
              </a:lnSpc>
              <a:buFont typeface="Arial"/>
              <a:buChar char="•"/>
            </a:pPr>
            <a:r>
              <a:rPr lang="en-US" sz="3500" dirty="0">
                <a:solidFill>
                  <a:srgbClr val="000000"/>
                </a:solidFill>
                <a:latin typeface="Lora"/>
              </a:rPr>
              <a:t>Acute Myeloid Leukemia (AML)</a:t>
            </a:r>
          </a:p>
          <a:p>
            <a:pPr marL="755651" lvl="1" indent="-377825">
              <a:lnSpc>
                <a:spcPts val="5250"/>
              </a:lnSpc>
              <a:buFont typeface="Arial"/>
              <a:buChar char="•"/>
            </a:pPr>
            <a:r>
              <a:rPr lang="en-US" sz="3500" dirty="0">
                <a:solidFill>
                  <a:srgbClr val="000000"/>
                </a:solidFill>
                <a:latin typeface="Lora"/>
              </a:rPr>
              <a:t>Chronic Lymphocytic Leukemia (CLL)</a:t>
            </a:r>
          </a:p>
          <a:p>
            <a:pPr marL="755651" lvl="1" indent="-377825">
              <a:lnSpc>
                <a:spcPts val="5250"/>
              </a:lnSpc>
              <a:buFont typeface="Arial"/>
              <a:buChar char="•"/>
            </a:pPr>
            <a:r>
              <a:rPr lang="en-US" sz="3500" dirty="0">
                <a:solidFill>
                  <a:srgbClr val="000000"/>
                </a:solidFill>
                <a:latin typeface="Lora"/>
              </a:rPr>
              <a:t>Chronic Myeloid Leukemia (CML)</a:t>
            </a:r>
          </a:p>
          <a:p>
            <a:pPr>
              <a:lnSpc>
                <a:spcPts val="5250"/>
              </a:lnSpc>
            </a:pPr>
            <a:endParaRPr lang="en-US" sz="3500" dirty="0">
              <a:solidFill>
                <a:srgbClr val="000000"/>
              </a:solidFill>
              <a:latin typeface="Lora"/>
            </a:endParaRPr>
          </a:p>
          <a:p>
            <a:pPr>
              <a:lnSpc>
                <a:spcPts val="5250"/>
              </a:lnSpc>
            </a:pPr>
            <a:r>
              <a:rPr lang="en-US" sz="3500" dirty="0">
                <a:solidFill>
                  <a:srgbClr val="000000"/>
                </a:solidFill>
                <a:latin typeface="Lora"/>
              </a:rPr>
              <a:t>     In our studies we focus</a:t>
            </a:r>
            <a:r>
              <a:rPr lang="tr-TR" sz="3500" dirty="0">
                <a:solidFill>
                  <a:srgbClr val="000000"/>
                </a:solidFill>
                <a:latin typeface="Lora"/>
              </a:rPr>
              <a:t>es</a:t>
            </a:r>
            <a:r>
              <a:rPr lang="en-US" sz="3500" dirty="0">
                <a:solidFill>
                  <a:srgbClr val="000000"/>
                </a:solidFill>
                <a:latin typeface="Lora"/>
              </a:rPr>
              <a:t> on Acute Lymphoblastic Leukemia (ALL) which tends to progress rapidly and is typically more aggressive.</a:t>
            </a:r>
          </a:p>
          <a:p>
            <a:pPr algn="ctr">
              <a:lnSpc>
                <a:spcPts val="5250"/>
              </a:lnSpc>
            </a:pPr>
            <a:endParaRPr lang="en-US" sz="3500" dirty="0">
              <a:solidFill>
                <a:srgbClr val="000000"/>
              </a:solidFill>
              <a:latin typeface="Lor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4892282" y="4989905"/>
            <a:ext cx="10260815" cy="0"/>
          </a:xfrm>
          <a:prstGeom prst="line">
            <a:avLst/>
          </a:prstGeom>
          <a:ln w="333375" cap="rnd">
            <a:solidFill>
              <a:srgbClr val="BD2640"/>
            </a:solidFill>
            <a:prstDash val="solid"/>
            <a:headEnd type="none" w="sm" len="sm"/>
            <a:tailEnd type="none" w="sm" len="sm"/>
          </a:ln>
        </p:spPr>
      </p:sp>
      <p:sp>
        <p:nvSpPr>
          <p:cNvPr id="3" name="TextBox 3"/>
          <p:cNvSpPr txBox="1"/>
          <p:nvPr/>
        </p:nvSpPr>
        <p:spPr>
          <a:xfrm>
            <a:off x="404812" y="228600"/>
            <a:ext cx="17883188" cy="800100"/>
          </a:xfrm>
          <a:prstGeom prst="rect">
            <a:avLst/>
          </a:prstGeom>
        </p:spPr>
        <p:txBody>
          <a:bodyPr lIns="0" tIns="0" rIns="0" bIns="0" rtlCol="0" anchor="t">
            <a:spAutoFit/>
          </a:bodyPr>
          <a:lstStyle/>
          <a:p>
            <a:pPr algn="ctr">
              <a:lnSpc>
                <a:spcPts val="6000"/>
              </a:lnSpc>
            </a:pPr>
            <a:r>
              <a:rPr lang="en-US" sz="6000" dirty="0">
                <a:solidFill>
                  <a:srgbClr val="000000"/>
                </a:solidFill>
                <a:latin typeface="Montserrat Semi-Bold"/>
              </a:rPr>
              <a:t>What is Acute Lymphoblastic Leukemia ?</a:t>
            </a:r>
          </a:p>
        </p:txBody>
      </p:sp>
      <p:sp>
        <p:nvSpPr>
          <p:cNvPr id="4" name="TextBox 4"/>
          <p:cNvSpPr txBox="1"/>
          <p:nvPr/>
        </p:nvSpPr>
        <p:spPr>
          <a:xfrm>
            <a:off x="1028700" y="3695700"/>
            <a:ext cx="16230600" cy="3200400"/>
          </a:xfrm>
          <a:prstGeom prst="rect">
            <a:avLst/>
          </a:prstGeom>
        </p:spPr>
        <p:txBody>
          <a:bodyPr lIns="0" tIns="0" rIns="0" bIns="0" rtlCol="0" anchor="t">
            <a:spAutoFit/>
          </a:bodyPr>
          <a:lstStyle/>
          <a:p>
            <a:pPr algn="ctr">
              <a:lnSpc>
                <a:spcPts val="4200"/>
              </a:lnSpc>
            </a:pPr>
            <a:r>
              <a:rPr lang="en-US" sz="3500">
                <a:solidFill>
                  <a:srgbClr val="000000"/>
                </a:solidFill>
                <a:latin typeface="Lora"/>
              </a:rPr>
              <a:t>Acute lymphoblastic leukemia (ALL) is a type of cancer that affects the white blood cells, which are an important part of the immune system. In ALL, the bone marrow produces abnormal white blood cells called lymphoblast, which are immature cells that are unable to function properly. These abnormal cells multiply rapidly and crowd out the normal cells in the bone marrow, leading to a decrease in healthy white blood cells, red blood cells, and platelets.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4892282" y="4989905"/>
            <a:ext cx="10260815" cy="0"/>
          </a:xfrm>
          <a:prstGeom prst="line">
            <a:avLst/>
          </a:prstGeom>
          <a:ln w="333375" cap="rnd">
            <a:solidFill>
              <a:srgbClr val="BD2640"/>
            </a:solidFill>
            <a:prstDash val="solid"/>
            <a:headEnd type="none" w="sm" len="sm"/>
            <a:tailEnd type="none" w="sm" len="sm"/>
          </a:ln>
        </p:spPr>
      </p:sp>
      <p:sp>
        <p:nvSpPr>
          <p:cNvPr id="3" name="Freeform 3"/>
          <p:cNvSpPr/>
          <p:nvPr/>
        </p:nvSpPr>
        <p:spPr>
          <a:xfrm>
            <a:off x="838204" y="1225746"/>
            <a:ext cx="17211670" cy="8832654"/>
          </a:xfrm>
          <a:custGeom>
            <a:avLst/>
            <a:gdLst/>
            <a:ahLst/>
            <a:cxnLst/>
            <a:rect l="l" t="t" r="r" b="b"/>
            <a:pathLst>
              <a:path w="10840845" h="5130407">
                <a:moveTo>
                  <a:pt x="0" y="0"/>
                </a:moveTo>
                <a:lnTo>
                  <a:pt x="10840846" y="0"/>
                </a:lnTo>
                <a:lnTo>
                  <a:pt x="10840846" y="5130408"/>
                </a:lnTo>
                <a:lnTo>
                  <a:pt x="0" y="5130408"/>
                </a:lnTo>
                <a:lnTo>
                  <a:pt x="0" y="0"/>
                </a:lnTo>
                <a:close/>
              </a:path>
            </a:pathLst>
          </a:custGeom>
          <a:blipFill>
            <a:blip r:embed="rId3"/>
            <a:stretch>
              <a:fillRect/>
            </a:stretch>
          </a:blipFill>
        </p:spPr>
      </p:sp>
      <p:sp>
        <p:nvSpPr>
          <p:cNvPr id="4" name="TextBox 4"/>
          <p:cNvSpPr txBox="1"/>
          <p:nvPr/>
        </p:nvSpPr>
        <p:spPr>
          <a:xfrm>
            <a:off x="404812" y="228600"/>
            <a:ext cx="17883188" cy="800100"/>
          </a:xfrm>
          <a:prstGeom prst="rect">
            <a:avLst/>
          </a:prstGeom>
        </p:spPr>
        <p:txBody>
          <a:bodyPr lIns="0" tIns="0" rIns="0" bIns="0" rtlCol="0" anchor="t">
            <a:spAutoFit/>
          </a:bodyPr>
          <a:lstStyle/>
          <a:p>
            <a:pPr algn="ctr">
              <a:lnSpc>
                <a:spcPts val="6000"/>
              </a:lnSpc>
            </a:pPr>
            <a:r>
              <a:rPr lang="en-US" sz="6000">
                <a:solidFill>
                  <a:srgbClr val="000000"/>
                </a:solidFill>
                <a:latin typeface="Montserrat Semi-Bold"/>
              </a:rPr>
              <a:t>Research's/Project's Value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4892282" y="4989905"/>
            <a:ext cx="10260815" cy="0"/>
          </a:xfrm>
          <a:prstGeom prst="line">
            <a:avLst/>
          </a:prstGeom>
          <a:ln w="333375" cap="rnd">
            <a:solidFill>
              <a:srgbClr val="BD2640"/>
            </a:solidFill>
            <a:prstDash val="solid"/>
            <a:headEnd type="none" w="sm" len="sm"/>
            <a:tailEnd type="none" w="sm" len="sm"/>
          </a:ln>
        </p:spPr>
      </p:sp>
      <p:sp>
        <p:nvSpPr>
          <p:cNvPr id="3" name="TextBox 3"/>
          <p:cNvSpPr txBox="1"/>
          <p:nvPr/>
        </p:nvSpPr>
        <p:spPr>
          <a:xfrm>
            <a:off x="404812" y="228600"/>
            <a:ext cx="17883188" cy="800100"/>
          </a:xfrm>
          <a:prstGeom prst="rect">
            <a:avLst/>
          </a:prstGeom>
        </p:spPr>
        <p:txBody>
          <a:bodyPr lIns="0" tIns="0" rIns="0" bIns="0" rtlCol="0" anchor="t">
            <a:spAutoFit/>
          </a:bodyPr>
          <a:lstStyle/>
          <a:p>
            <a:pPr algn="ctr">
              <a:lnSpc>
                <a:spcPts val="6000"/>
              </a:lnSpc>
            </a:pPr>
            <a:r>
              <a:rPr lang="en-US" sz="6000">
                <a:solidFill>
                  <a:srgbClr val="000000"/>
                </a:solidFill>
                <a:latin typeface="Montserrat Semi-Bold"/>
              </a:rPr>
              <a:t>Research's/Project's Value</a:t>
            </a:r>
          </a:p>
        </p:txBody>
      </p:sp>
      <p:sp>
        <p:nvSpPr>
          <p:cNvPr id="4" name="TextBox 4"/>
          <p:cNvSpPr txBox="1"/>
          <p:nvPr/>
        </p:nvSpPr>
        <p:spPr>
          <a:xfrm>
            <a:off x="1028700" y="3289693"/>
            <a:ext cx="16230600" cy="3231654"/>
          </a:xfrm>
          <a:prstGeom prst="rect">
            <a:avLst/>
          </a:prstGeom>
        </p:spPr>
        <p:txBody>
          <a:bodyPr lIns="0" tIns="0" rIns="0" bIns="0" rtlCol="0" anchor="t">
            <a:spAutoFit/>
          </a:bodyPr>
          <a:lstStyle/>
          <a:p>
            <a:pPr algn="ctr">
              <a:lnSpc>
                <a:spcPts val="4200"/>
              </a:lnSpc>
            </a:pPr>
            <a:r>
              <a:rPr lang="en-US" sz="3500" dirty="0">
                <a:solidFill>
                  <a:srgbClr val="000000"/>
                </a:solidFill>
                <a:latin typeface="Lora"/>
              </a:rPr>
              <a:t>Manual methods of leukemia diagnosis are heavily used, but they are unreliable, time-consuming and labor-intensive. Manual methods can also be affected by the medical personnel's state. The project aims to create a computer-aided system using image processing and deep learning to assist in diagnosing Acute Lymphoblastic Leukemia and increase accuracy by providing a second opinion to the </a:t>
            </a:r>
            <a:r>
              <a:rPr lang="tr-TR" sz="3500" dirty="0" err="1">
                <a:solidFill>
                  <a:srgbClr val="000000"/>
                </a:solidFill>
                <a:latin typeface="Lora"/>
              </a:rPr>
              <a:t>medical</a:t>
            </a:r>
            <a:r>
              <a:rPr lang="tr-TR" sz="3500" dirty="0">
                <a:solidFill>
                  <a:srgbClr val="000000"/>
                </a:solidFill>
                <a:latin typeface="Lora"/>
              </a:rPr>
              <a:t> </a:t>
            </a:r>
            <a:r>
              <a:rPr lang="tr-TR" sz="3500" dirty="0" err="1">
                <a:solidFill>
                  <a:srgbClr val="000000"/>
                </a:solidFill>
                <a:latin typeface="Lora"/>
              </a:rPr>
              <a:t>personal</a:t>
            </a:r>
            <a:r>
              <a:rPr lang="en-US" sz="3500" dirty="0">
                <a:solidFill>
                  <a:srgbClr val="000000"/>
                </a:solidFill>
                <a:latin typeface="Lora"/>
              </a:rPr>
              <a:t> to eliminate human error.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4892282" y="4989905"/>
            <a:ext cx="10260815" cy="0"/>
          </a:xfrm>
          <a:prstGeom prst="line">
            <a:avLst/>
          </a:prstGeom>
          <a:ln w="333375" cap="rnd">
            <a:solidFill>
              <a:srgbClr val="BD2640"/>
            </a:solidFill>
            <a:prstDash val="solid"/>
            <a:headEnd type="none" w="sm" len="sm"/>
            <a:tailEnd type="none" w="sm" len="sm"/>
          </a:ln>
        </p:spPr>
      </p:sp>
      <p:sp>
        <p:nvSpPr>
          <p:cNvPr id="3" name="TextBox 3"/>
          <p:cNvSpPr txBox="1"/>
          <p:nvPr/>
        </p:nvSpPr>
        <p:spPr>
          <a:xfrm>
            <a:off x="404812" y="228600"/>
            <a:ext cx="17883188" cy="800100"/>
          </a:xfrm>
          <a:prstGeom prst="rect">
            <a:avLst/>
          </a:prstGeom>
        </p:spPr>
        <p:txBody>
          <a:bodyPr lIns="0" tIns="0" rIns="0" bIns="0" rtlCol="0" anchor="t">
            <a:spAutoFit/>
          </a:bodyPr>
          <a:lstStyle/>
          <a:p>
            <a:pPr algn="ctr">
              <a:lnSpc>
                <a:spcPts val="6000"/>
              </a:lnSpc>
            </a:pPr>
            <a:r>
              <a:rPr lang="en-US" sz="6000">
                <a:solidFill>
                  <a:srgbClr val="000000"/>
                </a:solidFill>
                <a:latin typeface="Montserrat Semi-Bold"/>
              </a:rPr>
              <a:t>Research's/Project's Value</a:t>
            </a:r>
          </a:p>
        </p:txBody>
      </p:sp>
      <p:sp>
        <p:nvSpPr>
          <p:cNvPr id="4" name="TextBox 4"/>
          <p:cNvSpPr txBox="1"/>
          <p:nvPr/>
        </p:nvSpPr>
        <p:spPr>
          <a:xfrm>
            <a:off x="1028700" y="3556393"/>
            <a:ext cx="16230600" cy="3200400"/>
          </a:xfrm>
          <a:prstGeom prst="rect">
            <a:avLst/>
          </a:prstGeom>
        </p:spPr>
        <p:txBody>
          <a:bodyPr lIns="0" tIns="0" rIns="0" bIns="0" rtlCol="0" anchor="t">
            <a:spAutoFit/>
          </a:bodyPr>
          <a:lstStyle/>
          <a:p>
            <a:pPr algn="ctr">
              <a:lnSpc>
                <a:spcPts val="4200"/>
              </a:lnSpc>
            </a:pPr>
            <a:r>
              <a:rPr lang="en-US" sz="3500" dirty="0">
                <a:solidFill>
                  <a:srgbClr val="000000"/>
                </a:solidFill>
                <a:latin typeface="Lora"/>
              </a:rPr>
              <a:t>The main purpose of the project is to develop a computer-aided diagnosis system that can assist experts in diagnosing Acute Lymphoblastic Leukemia with various image processing and deep learning techniques to facilitate and accelerate the detection of whether a person is healthy or not. </a:t>
            </a:r>
            <a:r>
              <a:rPr lang="tr-TR" sz="3500" dirty="0">
                <a:solidFill>
                  <a:srgbClr val="000000"/>
                </a:solidFill>
                <a:latin typeface="Lora"/>
              </a:rPr>
              <a:t>I</a:t>
            </a:r>
            <a:r>
              <a:rPr lang="en-US" sz="3500" dirty="0">
                <a:solidFill>
                  <a:srgbClr val="000000"/>
                </a:solidFill>
                <a:latin typeface="Lora"/>
              </a:rPr>
              <a:t>t is aimed to increase the accuracy of the diagnosis by providing a second opinion in order to eliminate human errors.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4892282" y="4989905"/>
            <a:ext cx="10260815" cy="0"/>
          </a:xfrm>
          <a:prstGeom prst="line">
            <a:avLst/>
          </a:prstGeom>
          <a:ln w="333375" cap="rnd">
            <a:solidFill>
              <a:srgbClr val="BD2640"/>
            </a:solidFill>
            <a:prstDash val="solid"/>
            <a:headEnd type="none" w="sm" len="sm"/>
            <a:tailEnd type="none" w="sm" len="sm"/>
          </a:ln>
        </p:spPr>
      </p:sp>
      <p:sp>
        <p:nvSpPr>
          <p:cNvPr id="3" name="Freeform 3"/>
          <p:cNvSpPr/>
          <p:nvPr/>
        </p:nvSpPr>
        <p:spPr>
          <a:xfrm>
            <a:off x="1028700" y="7168326"/>
            <a:ext cx="2794858" cy="2482275"/>
          </a:xfrm>
          <a:custGeom>
            <a:avLst/>
            <a:gdLst/>
            <a:ahLst/>
            <a:cxnLst/>
            <a:rect l="l" t="t" r="r" b="b"/>
            <a:pathLst>
              <a:path w="2794858" h="2482275">
                <a:moveTo>
                  <a:pt x="0" y="0"/>
                </a:moveTo>
                <a:lnTo>
                  <a:pt x="2794858" y="0"/>
                </a:lnTo>
                <a:lnTo>
                  <a:pt x="2794858" y="2482275"/>
                </a:lnTo>
                <a:lnTo>
                  <a:pt x="0" y="24822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1028700"/>
            <a:ext cx="3105025" cy="3342004"/>
          </a:xfrm>
          <a:custGeom>
            <a:avLst/>
            <a:gdLst/>
            <a:ahLst/>
            <a:cxnLst/>
            <a:rect l="l" t="t" r="r" b="b"/>
            <a:pathLst>
              <a:path w="3105025" h="3342004">
                <a:moveTo>
                  <a:pt x="0" y="0"/>
                </a:moveTo>
                <a:lnTo>
                  <a:pt x="3105025" y="0"/>
                </a:lnTo>
                <a:lnTo>
                  <a:pt x="3105025" y="3342004"/>
                </a:lnTo>
                <a:lnTo>
                  <a:pt x="0" y="33420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712261" y="4434025"/>
            <a:ext cx="3575739" cy="3365664"/>
          </a:xfrm>
          <a:custGeom>
            <a:avLst/>
            <a:gdLst/>
            <a:ahLst/>
            <a:cxnLst/>
            <a:rect l="l" t="t" r="r" b="b"/>
            <a:pathLst>
              <a:path w="3575739" h="3365664">
                <a:moveTo>
                  <a:pt x="0" y="0"/>
                </a:moveTo>
                <a:lnTo>
                  <a:pt x="3575739" y="0"/>
                </a:lnTo>
                <a:lnTo>
                  <a:pt x="3575739" y="3365664"/>
                </a:lnTo>
                <a:lnTo>
                  <a:pt x="0" y="33656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404812" y="228600"/>
            <a:ext cx="17883188" cy="800100"/>
          </a:xfrm>
          <a:prstGeom prst="rect">
            <a:avLst/>
          </a:prstGeom>
        </p:spPr>
        <p:txBody>
          <a:bodyPr lIns="0" tIns="0" rIns="0" bIns="0" rtlCol="0" anchor="t">
            <a:spAutoFit/>
          </a:bodyPr>
          <a:lstStyle/>
          <a:p>
            <a:pPr algn="ctr">
              <a:lnSpc>
                <a:spcPts val="6000"/>
              </a:lnSpc>
            </a:pPr>
            <a:r>
              <a:rPr lang="en-US" sz="6000">
                <a:solidFill>
                  <a:srgbClr val="000000"/>
                </a:solidFill>
                <a:latin typeface="Montserrat Semi-Bold"/>
              </a:rPr>
              <a:t>Aims &amp; Goals</a:t>
            </a:r>
          </a:p>
        </p:txBody>
      </p:sp>
      <p:sp>
        <p:nvSpPr>
          <p:cNvPr id="7" name="TextBox 7"/>
          <p:cNvSpPr txBox="1"/>
          <p:nvPr/>
        </p:nvSpPr>
        <p:spPr>
          <a:xfrm>
            <a:off x="4133725" y="2252080"/>
            <a:ext cx="10724359" cy="1571625"/>
          </a:xfrm>
          <a:prstGeom prst="rect">
            <a:avLst/>
          </a:prstGeom>
        </p:spPr>
        <p:txBody>
          <a:bodyPr lIns="0" tIns="0" rIns="0" bIns="0" rtlCol="0" anchor="t">
            <a:spAutoFit/>
          </a:bodyPr>
          <a:lstStyle/>
          <a:p>
            <a:pPr algn="ctr">
              <a:lnSpc>
                <a:spcPts val="4144"/>
              </a:lnSpc>
            </a:pPr>
            <a:r>
              <a:rPr lang="en-US" sz="3454">
                <a:solidFill>
                  <a:srgbClr val="000000"/>
                </a:solidFill>
                <a:latin typeface="Lora"/>
              </a:rPr>
              <a:t>Providing a second opinion in order to eliminate the physiological factors that may affect the diagnosis made by the healthcare professionals. </a:t>
            </a:r>
          </a:p>
        </p:txBody>
      </p:sp>
      <p:sp>
        <p:nvSpPr>
          <p:cNvPr id="8" name="TextBox 8"/>
          <p:cNvSpPr txBox="1"/>
          <p:nvPr/>
        </p:nvSpPr>
        <p:spPr>
          <a:xfrm>
            <a:off x="4133725" y="8148072"/>
            <a:ext cx="4017091" cy="522783"/>
          </a:xfrm>
          <a:prstGeom prst="rect">
            <a:avLst/>
          </a:prstGeom>
        </p:spPr>
        <p:txBody>
          <a:bodyPr lIns="0" tIns="0" rIns="0" bIns="0" rtlCol="0" anchor="t">
            <a:spAutoFit/>
          </a:bodyPr>
          <a:lstStyle/>
          <a:p>
            <a:pPr algn="ctr">
              <a:lnSpc>
                <a:spcPts val="4116"/>
              </a:lnSpc>
            </a:pPr>
            <a:r>
              <a:rPr lang="en-US" sz="3430">
                <a:solidFill>
                  <a:srgbClr val="000000"/>
                </a:solidFill>
                <a:latin typeface="Lora"/>
              </a:rPr>
              <a:t>Help to save lives! </a:t>
            </a:r>
          </a:p>
        </p:txBody>
      </p:sp>
      <p:sp>
        <p:nvSpPr>
          <p:cNvPr id="9" name="TextBox 9"/>
          <p:cNvSpPr txBox="1"/>
          <p:nvPr/>
        </p:nvSpPr>
        <p:spPr>
          <a:xfrm>
            <a:off x="7043082" y="5156593"/>
            <a:ext cx="7669179" cy="2133600"/>
          </a:xfrm>
          <a:prstGeom prst="rect">
            <a:avLst/>
          </a:prstGeom>
        </p:spPr>
        <p:txBody>
          <a:bodyPr lIns="0" tIns="0" rIns="0" bIns="0" rtlCol="0" anchor="t">
            <a:spAutoFit/>
          </a:bodyPr>
          <a:lstStyle/>
          <a:p>
            <a:pPr algn="ctr">
              <a:lnSpc>
                <a:spcPts val="4200"/>
              </a:lnSpc>
            </a:pPr>
            <a:r>
              <a:rPr lang="en-US" sz="3500">
                <a:solidFill>
                  <a:srgbClr val="000000"/>
                </a:solidFill>
                <a:latin typeface="Lora"/>
              </a:rPr>
              <a:t>Contribute to the literature by trying untested methods and increasing the success rate of ALL Classification.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1709</Words>
  <Application>Microsoft Office PowerPoint</Application>
  <PresentationFormat>Custom</PresentationFormat>
  <Paragraphs>114</Paragraphs>
  <Slides>28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Lora Bold</vt:lpstr>
      <vt:lpstr>Montserrat Semi-Bold Bold</vt:lpstr>
      <vt:lpstr>Arial</vt:lpstr>
      <vt:lpstr>Montserrat Semi-Bold</vt:lpstr>
      <vt:lpstr>Lora</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Acute Lymphoblastic Leukemia Classification final</dc:title>
  <cp:lastModifiedBy>Mechmet Chotzoglou Chalil</cp:lastModifiedBy>
  <cp:revision>3</cp:revision>
  <dcterms:created xsi:type="dcterms:W3CDTF">2006-08-16T00:00:00Z</dcterms:created>
  <dcterms:modified xsi:type="dcterms:W3CDTF">2023-06-19T20:49:31Z</dcterms:modified>
  <dc:identifier>DAFizeO4FHE</dc:identifier>
</cp:coreProperties>
</file>